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2" r:id="rId4"/>
    <p:sldId id="273" r:id="rId5"/>
    <p:sldId id="275" r:id="rId6"/>
    <p:sldId id="276" r:id="rId7"/>
    <p:sldId id="277" r:id="rId8"/>
    <p:sldId id="288" r:id="rId9"/>
    <p:sldId id="279" r:id="rId10"/>
    <p:sldId id="280" r:id="rId11"/>
    <p:sldId id="281" r:id="rId12"/>
    <p:sldId id="283" r:id="rId13"/>
    <p:sldId id="286" r:id="rId14"/>
    <p:sldId id="285" r:id="rId15"/>
    <p:sldId id="287" r:id="rId16"/>
  </p:sldIdLst>
  <p:sldSz cx="10693400" cy="7561263"/>
  <p:notesSz cx="6797675" cy="9926638"/>
  <p:defaultTextStyle>
    <a:defPPr>
      <a:defRPr lang="ru-RU"/>
    </a:defPPr>
    <a:lvl1pPr algn="l" defTabSz="99536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96888" indent="-39688" algn="l" defTabSz="99536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95363" indent="-80963" algn="l" defTabSz="99536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492250" indent="-120650" algn="l" defTabSz="99536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990725" indent="-161925" algn="l" defTabSz="99536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A21"/>
    <a:srgbClr val="3867AF"/>
    <a:srgbClr val="0038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8" autoAdjust="0"/>
    <p:restoredTop sz="99635" autoAdjust="0"/>
  </p:normalViewPr>
  <p:slideViewPr>
    <p:cSldViewPr>
      <p:cViewPr>
        <p:scale>
          <a:sx n="96" d="100"/>
          <a:sy n="96" d="100"/>
        </p:scale>
        <p:origin x="-667" y="202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955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955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D146497-5A68-4AF6-B430-F3B9D565E8C0}" type="datetimeFigureOut">
              <a:rPr lang="ru-RU"/>
              <a:pPr>
                <a:defRPr/>
              </a:pPr>
              <a:t>07.04.2014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4538"/>
            <a:ext cx="52641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5710"/>
            <a:ext cx="5438775" cy="44665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242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955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242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955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4B6EF90-AF1F-495C-B099-6C491B4DA9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771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7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9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7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5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FD5C6-0F37-4C63-9309-D2619BD81D99}" type="datetimeFigureOut">
              <a:rPr lang="ru-RU"/>
              <a:pPr>
                <a:defRPr/>
              </a:pPr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28697-A9B4-4694-A1DD-E943BBE15B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43A63-B1A9-4EEA-8A84-F8F169F19C62}" type="datetimeFigureOut">
              <a:rPr lang="ru-RU"/>
              <a:pPr>
                <a:defRPr/>
              </a:pPr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150FA-63BE-44B6-AC5E-859862DADE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6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06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F56E8-92D3-4655-A1A2-67C995BDC861}" type="datetimeFigureOut">
              <a:rPr lang="ru-RU"/>
              <a:pPr>
                <a:defRPr/>
              </a:pPr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9BB51-E393-4AB1-8731-F41038B936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E9835-ED5F-4C35-8F80-AE87E47609D7}" type="datetimeFigureOut">
              <a:rPr lang="ru-RU"/>
              <a:pPr>
                <a:defRPr/>
              </a:pPr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7F1E3-C074-407E-8227-BA8999276B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6"/>
            <a:ext cx="9089390" cy="150175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7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50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2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0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65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0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558BE-CDA2-49F2-80F6-1424AF2364FE}" type="datetimeFigureOut">
              <a:rPr lang="ru-RU"/>
              <a:pPr>
                <a:defRPr/>
              </a:pPr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484E0-6229-421C-9D55-28A8AB4EA0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4670" y="1764296"/>
            <a:ext cx="4722918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5812" y="1764296"/>
            <a:ext cx="4722918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005FA-3E3E-4129-8FF7-FCCCA53B17DE}" type="datetimeFigureOut">
              <a:rPr lang="ru-RU"/>
              <a:pPr>
                <a:defRPr/>
              </a:pPr>
              <a:t>07.04.2014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0022F-2C94-4524-BC27-872FF30343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1" indent="0">
              <a:buNone/>
              <a:defRPr sz="2200" b="1"/>
            </a:lvl2pPr>
            <a:lvl3pPr marL="995501" indent="0">
              <a:buNone/>
              <a:defRPr sz="2000" b="1"/>
            </a:lvl3pPr>
            <a:lvl4pPr marL="1493253" indent="0">
              <a:buNone/>
              <a:defRPr sz="1700" b="1"/>
            </a:lvl4pPr>
            <a:lvl5pPr marL="1991004" indent="0">
              <a:buNone/>
              <a:defRPr sz="1700" b="1"/>
            </a:lvl5pPr>
            <a:lvl6pPr marL="2488754" indent="0">
              <a:buNone/>
              <a:defRPr sz="1700" b="1"/>
            </a:lvl6pPr>
            <a:lvl7pPr marL="2986504" indent="0">
              <a:buNone/>
              <a:defRPr sz="1700" b="1"/>
            </a:lvl7pPr>
            <a:lvl8pPr marL="3484256" indent="0">
              <a:buNone/>
              <a:defRPr sz="1700" b="1"/>
            </a:lvl8pPr>
            <a:lvl9pPr marL="3982007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2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1" indent="0">
              <a:buNone/>
              <a:defRPr sz="2200" b="1"/>
            </a:lvl2pPr>
            <a:lvl3pPr marL="995501" indent="0">
              <a:buNone/>
              <a:defRPr sz="2000" b="1"/>
            </a:lvl3pPr>
            <a:lvl4pPr marL="1493253" indent="0">
              <a:buNone/>
              <a:defRPr sz="1700" b="1"/>
            </a:lvl4pPr>
            <a:lvl5pPr marL="1991004" indent="0">
              <a:buNone/>
              <a:defRPr sz="1700" b="1"/>
            </a:lvl5pPr>
            <a:lvl6pPr marL="2488754" indent="0">
              <a:buNone/>
              <a:defRPr sz="1700" b="1"/>
            </a:lvl6pPr>
            <a:lvl7pPr marL="2986504" indent="0">
              <a:buNone/>
              <a:defRPr sz="1700" b="1"/>
            </a:lvl7pPr>
            <a:lvl8pPr marL="3484256" indent="0">
              <a:buNone/>
              <a:defRPr sz="1700" b="1"/>
            </a:lvl8pPr>
            <a:lvl9pPr marL="3982007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2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E75F9-7D76-4D18-ACFC-3EB1FC0C5D41}" type="datetimeFigureOut">
              <a:rPr lang="ru-RU"/>
              <a:pPr>
                <a:defRPr/>
              </a:pPr>
              <a:t>07.04.2014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A81CE-9289-4CD1-8AD2-AB0FB0B8A0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4670A-EA44-42D8-B30D-257CB987CA40}" type="datetimeFigureOut">
              <a:rPr lang="ru-RU"/>
              <a:pPr>
                <a:defRPr/>
              </a:pPr>
              <a:t>07.04.2014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79124-0C1E-494D-98BC-3781584AD5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0DF24-7175-4AD7-BC7F-2BAF32435A10}" type="datetimeFigureOut">
              <a:rPr lang="ru-RU"/>
              <a:pPr>
                <a:defRPr/>
              </a:pPr>
              <a:t>07.04.2014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1F976-B28C-42E7-95F3-5451E77E71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1050"/>
            <a:ext cx="3518055" cy="128121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827" y="301052"/>
            <a:ext cx="5977907" cy="6453328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0" y="1582266"/>
            <a:ext cx="3518055" cy="5172114"/>
          </a:xfrm>
        </p:spPr>
        <p:txBody>
          <a:bodyPr/>
          <a:lstStyle>
            <a:lvl1pPr marL="0" indent="0">
              <a:buNone/>
              <a:defRPr sz="1500"/>
            </a:lvl1pPr>
            <a:lvl2pPr marL="497751" indent="0">
              <a:buNone/>
              <a:defRPr sz="1300"/>
            </a:lvl2pPr>
            <a:lvl3pPr marL="995501" indent="0">
              <a:buNone/>
              <a:defRPr sz="1100"/>
            </a:lvl3pPr>
            <a:lvl4pPr marL="1493253" indent="0">
              <a:buNone/>
              <a:defRPr sz="1000"/>
            </a:lvl4pPr>
            <a:lvl5pPr marL="1991004" indent="0">
              <a:buNone/>
              <a:defRPr sz="1000"/>
            </a:lvl5pPr>
            <a:lvl6pPr marL="2488754" indent="0">
              <a:buNone/>
              <a:defRPr sz="1000"/>
            </a:lvl6pPr>
            <a:lvl7pPr marL="2986504" indent="0">
              <a:buNone/>
              <a:defRPr sz="1000"/>
            </a:lvl7pPr>
            <a:lvl8pPr marL="3484256" indent="0">
              <a:buNone/>
              <a:defRPr sz="1000"/>
            </a:lvl8pPr>
            <a:lvl9pPr marL="398200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BC75B-C86E-4017-A75D-B14C587EFFCF}" type="datetimeFigureOut">
              <a:rPr lang="ru-RU"/>
              <a:pPr>
                <a:defRPr/>
              </a:pPr>
              <a:t>07.04.2014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5A7F8-1266-461C-B954-D520AEE269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 rtlCol="0">
            <a:normAutofit/>
          </a:bodyPr>
          <a:lstStyle>
            <a:lvl1pPr marL="0" indent="0">
              <a:buNone/>
              <a:defRPr sz="3500"/>
            </a:lvl1pPr>
            <a:lvl2pPr marL="497751" indent="0">
              <a:buNone/>
              <a:defRPr sz="3000"/>
            </a:lvl2pPr>
            <a:lvl3pPr marL="995501" indent="0">
              <a:buNone/>
              <a:defRPr sz="2600"/>
            </a:lvl3pPr>
            <a:lvl4pPr marL="1493253" indent="0">
              <a:buNone/>
              <a:defRPr sz="2200"/>
            </a:lvl4pPr>
            <a:lvl5pPr marL="1991004" indent="0">
              <a:buNone/>
              <a:defRPr sz="2200"/>
            </a:lvl5pPr>
            <a:lvl6pPr marL="2488754" indent="0">
              <a:buNone/>
              <a:defRPr sz="2200"/>
            </a:lvl6pPr>
            <a:lvl7pPr marL="2986504" indent="0">
              <a:buNone/>
              <a:defRPr sz="2200"/>
            </a:lvl7pPr>
            <a:lvl8pPr marL="3484256" indent="0">
              <a:buNone/>
              <a:defRPr sz="2200"/>
            </a:lvl8pPr>
            <a:lvl9pPr marL="3982007" indent="0">
              <a:buNone/>
              <a:defRPr sz="22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500"/>
            </a:lvl1pPr>
            <a:lvl2pPr marL="497751" indent="0">
              <a:buNone/>
              <a:defRPr sz="1300"/>
            </a:lvl2pPr>
            <a:lvl3pPr marL="995501" indent="0">
              <a:buNone/>
              <a:defRPr sz="1100"/>
            </a:lvl3pPr>
            <a:lvl4pPr marL="1493253" indent="0">
              <a:buNone/>
              <a:defRPr sz="1000"/>
            </a:lvl4pPr>
            <a:lvl5pPr marL="1991004" indent="0">
              <a:buNone/>
              <a:defRPr sz="1000"/>
            </a:lvl5pPr>
            <a:lvl6pPr marL="2488754" indent="0">
              <a:buNone/>
              <a:defRPr sz="1000"/>
            </a:lvl6pPr>
            <a:lvl7pPr marL="2986504" indent="0">
              <a:buNone/>
              <a:defRPr sz="1000"/>
            </a:lvl7pPr>
            <a:lvl8pPr marL="3484256" indent="0">
              <a:buNone/>
              <a:defRPr sz="1000"/>
            </a:lvl8pPr>
            <a:lvl9pPr marL="398200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69E9D-E27F-47FE-BC27-9EC6A560D376}" type="datetimeFigureOut">
              <a:rPr lang="ru-RU"/>
              <a:pPr>
                <a:defRPr/>
              </a:pPr>
              <a:t>07.04.2014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83E7F-248A-4FA0-B438-592C556C20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49" tIns="49776" rIns="99549" bIns="4977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49" tIns="49776" rIns="99549" bIns="497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lIns="99549" tIns="49776" rIns="99549" bIns="49776" rtlCol="0" anchor="ctr"/>
          <a:lstStyle>
            <a:lvl1pPr algn="l" defTabSz="995501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40B55C-45E2-4D4A-AD66-C8DBBF5BF554}" type="datetimeFigureOut">
              <a:rPr lang="ru-RU"/>
              <a:pPr>
                <a:defRPr/>
              </a:pPr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lIns="99549" tIns="49776" rIns="99549" bIns="49776" rtlCol="0" anchor="ctr"/>
          <a:lstStyle>
            <a:lvl1pPr algn="ctr" defTabSz="995501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vert="horz" lIns="99549" tIns="49776" rIns="99549" bIns="49776" rtlCol="0" anchor="ctr"/>
          <a:lstStyle>
            <a:lvl1pPr algn="r" defTabSz="995501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40E4117-5C50-472B-850F-2644A230F0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995363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9536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Myriad Pro Light SemiCond"/>
        </a:defRPr>
      </a:lvl2pPr>
      <a:lvl3pPr algn="ctr" defTabSz="99536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Myriad Pro Light SemiCond"/>
        </a:defRPr>
      </a:lvl3pPr>
      <a:lvl4pPr algn="ctr" defTabSz="99536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Myriad Pro Light SemiCond"/>
        </a:defRPr>
      </a:lvl4pPr>
      <a:lvl5pPr algn="ctr" defTabSz="99536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Myriad Pro Light SemiCond"/>
        </a:defRPr>
      </a:lvl5pPr>
      <a:lvl6pPr marL="457200" algn="ctr" defTabSz="995363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Myriad Pro Light SemiCond"/>
        </a:defRPr>
      </a:lvl6pPr>
      <a:lvl7pPr marL="914400" algn="ctr" defTabSz="995363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Myriad Pro Light SemiCond"/>
        </a:defRPr>
      </a:lvl7pPr>
      <a:lvl8pPr marL="1371600" algn="ctr" defTabSz="995363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Myriad Pro Light SemiCond"/>
        </a:defRPr>
      </a:lvl8pPr>
      <a:lvl9pPr marL="1828800" algn="ctr" defTabSz="995363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Myriad Pro Light SemiCond"/>
        </a:defRPr>
      </a:lvl9pPr>
    </p:titleStyle>
    <p:bodyStyle>
      <a:lvl1pPr marL="373063" indent="-373063" algn="l" defTabSz="9953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038" indent="-309563" algn="l" defTabSz="9953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3013" indent="-247650" algn="l" defTabSz="9953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1488" indent="-247650" algn="l" defTabSz="9953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38375" indent="-247650" algn="l" defTabSz="99536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7630" indent="-248876" algn="l" defTabSz="99550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80" indent="-248876" algn="l" defTabSz="99550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31" indent="-248876" algn="l" defTabSz="99550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880" indent="-248876" algn="l" defTabSz="99550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955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1" algn="l" defTabSz="9955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1" algn="l" defTabSz="9955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53" algn="l" defTabSz="9955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04" algn="l" defTabSz="9955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54" algn="l" defTabSz="9955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04" algn="l" defTabSz="9955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56" algn="l" defTabSz="9955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07" algn="l" defTabSz="9955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0694988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447675" y="5430838"/>
            <a:ext cx="8012113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cs typeface="Arial" charset="0"/>
              </a:rPr>
              <a:t>О разработке </a:t>
            </a:r>
            <a:r>
              <a:rPr lang="ru-RU" sz="2200" b="1" dirty="0" smtClean="0">
                <a:solidFill>
                  <a:schemeClr val="bg1"/>
                </a:solidFill>
                <a:cs typeface="Arial" charset="0"/>
              </a:rPr>
              <a:t>концепции </a:t>
            </a:r>
            <a:r>
              <a:rPr lang="ru-RU" sz="2200" b="1" dirty="0">
                <a:solidFill>
                  <a:schemeClr val="bg1"/>
                </a:solidFill>
                <a:cs typeface="Arial" charset="0"/>
              </a:rPr>
              <a:t>создания линий пассажирского легкого рельсового транспорта </a:t>
            </a:r>
          </a:p>
          <a:p>
            <a:r>
              <a:rPr lang="ru-RU" sz="2200" b="1" dirty="0">
                <a:solidFill>
                  <a:schemeClr val="bg1"/>
                </a:solidFill>
                <a:cs typeface="Arial" charset="0"/>
              </a:rPr>
              <a:t>в Санкт-Петербурге и районах Ленинградской </a:t>
            </a:r>
          </a:p>
          <a:p>
            <a:r>
              <a:rPr lang="ru-RU" sz="2200" b="1" dirty="0">
                <a:solidFill>
                  <a:schemeClr val="bg1"/>
                </a:solidFill>
                <a:cs typeface="Arial" charset="0"/>
              </a:rPr>
              <a:t>области, прилегающих к Санкт-Петербургу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694988" cy="7561263"/>
          </a:xfrm>
        </p:spPr>
      </p:pic>
      <p:sp>
        <p:nvSpPr>
          <p:cNvPr id="23554" name="TextBox 23"/>
          <p:cNvSpPr txBox="1">
            <a:spLocks noChangeArrowheads="1"/>
          </p:cNvSpPr>
          <p:nvPr/>
        </p:nvSpPr>
        <p:spPr bwMode="auto">
          <a:xfrm>
            <a:off x="306388" y="6788150"/>
            <a:ext cx="8269287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1300" b="1" dirty="0">
                <a:solidFill>
                  <a:srgbClr val="1D3A57"/>
                </a:solidFill>
                <a:latin typeface="Arial Black" pitchFamily="34" charset="0"/>
                <a:ea typeface="Batang"/>
                <a:cs typeface="Batang"/>
              </a:rPr>
              <a:t>Предварительные экономические показатели</a:t>
            </a:r>
            <a:r>
              <a:rPr lang="en-US" sz="1300" b="1" dirty="0">
                <a:solidFill>
                  <a:srgbClr val="1D3A57"/>
                </a:solidFill>
                <a:latin typeface="Arial Black" pitchFamily="34" charset="0"/>
                <a:ea typeface="Batang"/>
                <a:cs typeface="Batang"/>
              </a:rPr>
              <a:t>. </a:t>
            </a:r>
            <a:endParaRPr lang="ru-RU" sz="1300" b="1" dirty="0">
              <a:solidFill>
                <a:srgbClr val="1D3A57"/>
              </a:solidFill>
              <a:latin typeface="Arial Black" pitchFamily="34" charset="0"/>
              <a:ea typeface="Batang"/>
              <a:cs typeface="Batang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None/>
            </a:pPr>
            <a:r>
              <a:rPr lang="ru-RU" sz="1300" b="1" dirty="0">
                <a:solidFill>
                  <a:srgbClr val="1D3A57"/>
                </a:solidFill>
                <a:latin typeface="Arial Black" pitchFamily="34" charset="0"/>
                <a:ea typeface="Batang"/>
                <a:cs typeface="Batang"/>
              </a:rPr>
              <a:t>Приоритетность линий ЛРТ по уровню доходности (по показателю </a:t>
            </a:r>
            <a:r>
              <a:rPr lang="en-US" sz="1300" b="1" dirty="0">
                <a:solidFill>
                  <a:srgbClr val="1D3A57"/>
                </a:solidFill>
                <a:latin typeface="Arial Black" pitchFamily="34" charset="0"/>
                <a:ea typeface="Batang"/>
                <a:cs typeface="Batang"/>
              </a:rPr>
              <a:t>NPV</a:t>
            </a:r>
            <a:r>
              <a:rPr lang="ru-RU" sz="1300" b="1" dirty="0">
                <a:solidFill>
                  <a:srgbClr val="1D3A57"/>
                </a:solidFill>
                <a:latin typeface="Arial Black" pitchFamily="34" charset="0"/>
                <a:ea typeface="Batang"/>
                <a:cs typeface="Batang"/>
              </a:rPr>
              <a:t>)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752274"/>
              </p:ext>
            </p:extLst>
          </p:nvPr>
        </p:nvGraphicFramePr>
        <p:xfrm>
          <a:off x="161925" y="1241425"/>
          <a:ext cx="10242579" cy="49881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5256"/>
                <a:gridCol w="3326270"/>
                <a:gridCol w="853233"/>
                <a:gridCol w="1111564"/>
                <a:gridCol w="1111564"/>
                <a:gridCol w="1111564"/>
                <a:gridCol w="1111564"/>
                <a:gridCol w="1111564"/>
              </a:tblGrid>
              <a:tr h="77610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baseline="0" dirty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№ </a:t>
                      </a:r>
                      <a:r>
                        <a:rPr lang="ru-RU" sz="1200" b="1" kern="1200" baseline="0" dirty="0" smtClean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на схеме</a:t>
                      </a:r>
                      <a:endParaRPr lang="ru-RU" sz="1200" b="1" kern="1200" baseline="0" dirty="0">
                        <a:solidFill>
                          <a:srgbClr val="1D3A57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9249" marR="9249" marT="87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baseline="0" dirty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Наименование маршрута ЛРТ</a:t>
                      </a:r>
                    </a:p>
                  </a:txBody>
                  <a:tcPr marL="9249" marR="9249" marT="87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baseline="0" dirty="0" smtClean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Тариф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200" b="1" kern="1200" baseline="0" dirty="0" smtClean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на </a:t>
                      </a:r>
                      <a:r>
                        <a:rPr lang="ru-RU" sz="1200" b="1" kern="1200" baseline="0" dirty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2017г., </a:t>
                      </a:r>
                      <a:endParaRPr lang="ru-RU" sz="1200" b="1" kern="1200" baseline="0" dirty="0" smtClean="0">
                        <a:solidFill>
                          <a:srgbClr val="1D3A57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200" b="1" kern="1200" baseline="0" dirty="0" smtClean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руб.</a:t>
                      </a:r>
                      <a:endParaRPr lang="ru-RU" sz="1200" b="1" kern="1200" baseline="0" dirty="0">
                        <a:solidFill>
                          <a:srgbClr val="1D3A57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9249" marR="9249" marT="87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baseline="0" dirty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Укрупненная стоимость </a:t>
                      </a:r>
                      <a:r>
                        <a:rPr lang="ru-RU" sz="1200" b="1" kern="1200" baseline="0" dirty="0" smtClean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строительства, </a:t>
                      </a:r>
                      <a:r>
                        <a:rPr lang="ru-RU" sz="1200" b="1" kern="1200" baseline="0" dirty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/>
                      </a:r>
                      <a:br>
                        <a:rPr lang="ru-RU" sz="1200" b="1" kern="1200" baseline="0" dirty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</a:br>
                      <a:r>
                        <a:rPr lang="ru-RU" sz="1200" b="1" kern="1200" baseline="0" dirty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млн. руб.</a:t>
                      </a:r>
                    </a:p>
                  </a:txBody>
                  <a:tcPr marL="9249" marR="9249" marT="87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baseline="0" dirty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Объем </a:t>
                      </a:r>
                      <a:r>
                        <a:rPr lang="ru-RU" sz="1200" b="1" kern="1200" baseline="0" dirty="0" smtClean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бюджетных средств,  </a:t>
                      </a:r>
                      <a:r>
                        <a:rPr lang="ru-RU" sz="1200" b="1" kern="1200" baseline="0" dirty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млн. </a:t>
                      </a:r>
                      <a:r>
                        <a:rPr lang="ru-RU" sz="1200" b="1" kern="1200" baseline="0" dirty="0" smtClean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руб.</a:t>
                      </a:r>
                      <a:endParaRPr lang="ru-RU" sz="1200" b="1" kern="1200" baseline="0" dirty="0">
                        <a:solidFill>
                          <a:srgbClr val="1D3A57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9249" marR="9249" marT="87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baseline="0" dirty="0" smtClean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Доля бюджетных средств,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200" b="1" kern="1200" baseline="0" dirty="0" smtClean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%</a:t>
                      </a:r>
                      <a:endParaRPr lang="ru-RU" sz="1200" b="1" kern="1200" baseline="0" dirty="0">
                        <a:solidFill>
                          <a:srgbClr val="1D3A57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9249" marR="9249" marT="87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baseline="0" dirty="0" smtClean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Срок окупаемости,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200" b="1" kern="1200" baseline="0" dirty="0" smtClean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лет</a:t>
                      </a:r>
                      <a:endParaRPr lang="ru-RU" sz="1200" b="1" kern="1200" baseline="0" dirty="0">
                        <a:solidFill>
                          <a:srgbClr val="1D3A57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9249" marR="9249" marT="87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1" i="1" kern="1200" baseline="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NPV</a:t>
                      </a:r>
                      <a:r>
                        <a:rPr lang="ru-RU" sz="1200" b="1" i="1" kern="1200" baseline="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200" b="1" i="1" kern="1200" baseline="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млн. руб.</a:t>
                      </a:r>
                      <a:endParaRPr lang="ru-RU" sz="1200" b="1" i="1" kern="1200" baseline="0" dirty="0">
                        <a:solidFill>
                          <a:srgbClr val="C00000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9249" marR="9249" marT="87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ст. м. "Купчино" - г. Южный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14 651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9 251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46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2 338</a:t>
                      </a:r>
                      <a:endParaRPr lang="ru-RU" sz="1200" b="1" i="1" u="none" strike="noStrike" kern="1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ст. м. "Юго-Западная" - г. Красное село</a:t>
                      </a: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13 </a:t>
                      </a: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402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9 300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1 984</a:t>
                      </a:r>
                      <a:endParaRPr lang="ru-RU" sz="1200" b="1" i="1" u="none" strike="noStrike" kern="1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Стрельна - Наукоград</a:t>
                      </a: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 9 937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4 367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33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1 912</a:t>
                      </a:r>
                      <a:endParaRPr lang="ru-RU" sz="1200" b="1" i="1" u="none" strike="noStrike" kern="1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ст. м. 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"Купчино" 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- аэропорт "Пулково"</a:t>
                      </a: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8 870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2 780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25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 </a:t>
                      </a:r>
                      <a:r>
                        <a:rPr lang="ru-RU" sz="1200" b="1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593</a:t>
                      </a:r>
                      <a:endParaRPr lang="ru-RU" sz="1200" b="1" i="1" u="none" strike="noStrike" kern="1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ст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. м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. "Зоопарк" - Конная Лахта</a:t>
                      </a: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6 460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1 620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1 591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ст. м. "Рыбацкое" - г. Колпино</a:t>
                      </a: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6 480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990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12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1 552</a:t>
                      </a:r>
                      <a:endParaRPr lang="ru-RU" sz="1200" b="1" i="1" u="none" strike="noStrike" kern="1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ст. м. "Южная" - г. Колпино</a:t>
                      </a: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11 106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6 636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49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1 546</a:t>
                      </a:r>
                      <a:endParaRPr lang="ru-RU" sz="1200" b="1" i="1" u="none" strike="noStrike" kern="1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13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ст. м. "пр. Большевиков"  - ст. м. "Озерки" </a:t>
                      </a: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11 400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9 690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61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17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1 423</a:t>
                      </a:r>
                      <a:endParaRPr lang="ru-RU" sz="1200" b="1" i="1" u="none" strike="noStrike" kern="1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ст. м. "Парнас" - г. Сертолово</a:t>
                      </a: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8 820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4 140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40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1 357</a:t>
                      </a:r>
                      <a:endParaRPr lang="ru-RU" sz="1200" b="1" i="1" u="none" strike="noStrike" kern="1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ст. м. "Озерки" - г. Сертолово</a:t>
                      </a: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9 293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5 023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46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1 297</a:t>
                      </a:r>
                      <a:endParaRPr lang="ru-RU" sz="1200" b="1" i="1" u="none" strike="noStrike" kern="1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г. Колпино - аэропорт "Пулково" </a:t>
                      </a: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8 505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5 665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918</a:t>
                      </a:r>
                      <a:endParaRPr lang="ru-RU" sz="1200" b="1" i="1" u="none" strike="noStrike" kern="1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ст. м. "Коломяжская" 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– п. Лисий Нос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5 895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3 645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78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582</a:t>
                      </a:r>
                      <a:endParaRPr lang="ru-RU" sz="1200" b="1" i="1" u="none" strike="noStrike" kern="1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ст. м. "Ладожская" - г. Всеволожск</a:t>
                      </a: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7 380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6 430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82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14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390</a:t>
                      </a:r>
                      <a:endParaRPr lang="ru-RU" sz="1200" b="1" i="1" u="none" strike="noStrike" kern="1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8" name="Прямая со стрелкой 7"/>
          <p:cNvCxnSpPr/>
          <p:nvPr/>
        </p:nvCxnSpPr>
        <p:spPr>
          <a:xfrm>
            <a:off x="10531475" y="2197100"/>
            <a:ext cx="0" cy="3887788"/>
          </a:xfrm>
          <a:prstGeom prst="straightConnector1">
            <a:avLst/>
          </a:prstGeom>
          <a:ln w="38100" cap="sq" cmpd="tri">
            <a:bevel/>
            <a:headEnd type="diamond" w="sm" len="sm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694988" cy="7561263"/>
          </a:xfrm>
        </p:spPr>
      </p:pic>
      <p:sp>
        <p:nvSpPr>
          <p:cNvPr id="24578" name="TextBox 23"/>
          <p:cNvSpPr txBox="1">
            <a:spLocks noChangeArrowheads="1"/>
          </p:cNvSpPr>
          <p:nvPr/>
        </p:nvSpPr>
        <p:spPr bwMode="auto">
          <a:xfrm>
            <a:off x="162124" y="6588943"/>
            <a:ext cx="8640960" cy="49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306" tIns="52153" rIns="104306" bIns="52153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1250" b="1" dirty="0">
                <a:solidFill>
                  <a:srgbClr val="1D3A57"/>
                </a:solidFill>
                <a:latin typeface="Arial Black" pitchFamily="34" charset="0"/>
                <a:ea typeface="Batang"/>
                <a:cs typeface="Batang"/>
              </a:rPr>
              <a:t>Предварительные экономические показатели</a:t>
            </a:r>
            <a:r>
              <a:rPr lang="en-US" sz="1250" b="1" dirty="0">
                <a:solidFill>
                  <a:srgbClr val="1D3A57"/>
                </a:solidFill>
                <a:latin typeface="Arial Black" pitchFamily="34" charset="0"/>
                <a:ea typeface="Batang"/>
                <a:cs typeface="Batang"/>
              </a:rPr>
              <a:t>. </a:t>
            </a:r>
            <a:endParaRPr lang="ru-RU" sz="1250" b="1" dirty="0">
              <a:solidFill>
                <a:srgbClr val="1D3A57"/>
              </a:solidFill>
              <a:latin typeface="Arial Black" pitchFamily="34" charset="0"/>
              <a:ea typeface="Batang"/>
              <a:cs typeface="Batang"/>
            </a:endParaRPr>
          </a:p>
          <a:p>
            <a:pPr marL="285750" indent="-285750"/>
            <a:r>
              <a:rPr lang="ru-RU" sz="1250" b="1" dirty="0">
                <a:solidFill>
                  <a:srgbClr val="1D3A57"/>
                </a:solidFill>
                <a:latin typeface="Arial Black" pitchFamily="34" charset="0"/>
                <a:ea typeface="Batang"/>
                <a:cs typeface="Batang"/>
              </a:rPr>
              <a:t>Приоритетность линий ЛРТ по объему бюджетных </a:t>
            </a:r>
            <a:r>
              <a:rPr lang="ru-RU" sz="1250" b="1" dirty="0" smtClean="0">
                <a:solidFill>
                  <a:srgbClr val="1D3A57"/>
                </a:solidFill>
                <a:latin typeface="Arial Black" pitchFamily="34" charset="0"/>
                <a:ea typeface="Batang"/>
                <a:cs typeface="Batang"/>
              </a:rPr>
              <a:t>средств </a:t>
            </a:r>
            <a:r>
              <a:rPr lang="ru-RU" sz="1250" b="1" dirty="0">
                <a:solidFill>
                  <a:srgbClr val="1D3A57"/>
                </a:solidFill>
                <a:latin typeface="Arial Black" pitchFamily="34" charset="0"/>
                <a:ea typeface="Batang"/>
                <a:cs typeface="Batang"/>
              </a:rPr>
              <a:t>в составе </a:t>
            </a:r>
            <a:r>
              <a:rPr lang="ru-RU" sz="1250" b="1" dirty="0" smtClean="0">
                <a:solidFill>
                  <a:srgbClr val="1D3A57"/>
                </a:solidFill>
                <a:latin typeface="Arial Black" pitchFamily="34" charset="0"/>
                <a:ea typeface="Batang"/>
                <a:cs typeface="Batang"/>
              </a:rPr>
              <a:t>капитальных затрат</a:t>
            </a:r>
            <a:endParaRPr lang="ru-RU" sz="1250" b="1" dirty="0">
              <a:solidFill>
                <a:srgbClr val="1D3A57"/>
              </a:solidFill>
              <a:latin typeface="Arial Black" pitchFamily="34" charset="0"/>
              <a:ea typeface="Batang"/>
              <a:cs typeface="Batang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595041"/>
              </p:ext>
            </p:extLst>
          </p:nvPr>
        </p:nvGraphicFramePr>
        <p:xfrm>
          <a:off x="161925" y="1241425"/>
          <a:ext cx="10225136" cy="49881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2048"/>
                <a:gridCol w="3096344"/>
                <a:gridCol w="1116124"/>
                <a:gridCol w="1116124"/>
                <a:gridCol w="1116124"/>
                <a:gridCol w="1116124"/>
                <a:gridCol w="1116124"/>
                <a:gridCol w="1116124"/>
              </a:tblGrid>
              <a:tr h="77610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baseline="0" dirty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№ </a:t>
                      </a:r>
                      <a:r>
                        <a:rPr lang="ru-RU" sz="1200" b="1" kern="1200" baseline="0" dirty="0" smtClean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на схеме</a:t>
                      </a:r>
                      <a:endParaRPr lang="ru-RU" sz="1200" b="1" kern="1200" baseline="0" dirty="0">
                        <a:solidFill>
                          <a:srgbClr val="1D3A57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9249" marR="9249" marT="87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baseline="0" dirty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Наименование маршрута ЛРТ</a:t>
                      </a:r>
                    </a:p>
                  </a:txBody>
                  <a:tcPr marL="9249" marR="9249" marT="87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baseline="0" dirty="0" smtClean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Тариф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200" b="1" kern="1200" baseline="0" dirty="0" smtClean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на </a:t>
                      </a:r>
                      <a:r>
                        <a:rPr lang="ru-RU" sz="1200" b="1" kern="1200" baseline="0" dirty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2017г., </a:t>
                      </a:r>
                      <a:endParaRPr lang="ru-RU" sz="1200" b="1" kern="1200" baseline="0" dirty="0" smtClean="0">
                        <a:solidFill>
                          <a:srgbClr val="1D3A57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200" b="1" kern="1200" baseline="0" dirty="0" smtClean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руб.</a:t>
                      </a:r>
                      <a:endParaRPr lang="ru-RU" sz="1200" b="1" kern="1200" baseline="0" dirty="0">
                        <a:solidFill>
                          <a:srgbClr val="1D3A57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9249" marR="9249" marT="87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baseline="0" dirty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Укрупненная стоимость </a:t>
                      </a:r>
                      <a:r>
                        <a:rPr lang="ru-RU" sz="1200" b="1" kern="1200" baseline="0" dirty="0" smtClean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строительства, </a:t>
                      </a:r>
                      <a:r>
                        <a:rPr lang="ru-RU" sz="1200" b="1" kern="1200" baseline="0" dirty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/>
                      </a:r>
                      <a:br>
                        <a:rPr lang="ru-RU" sz="1200" b="1" kern="1200" baseline="0" dirty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</a:br>
                      <a:r>
                        <a:rPr lang="ru-RU" sz="1200" b="1" kern="1200" baseline="0" dirty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млн. руб.</a:t>
                      </a:r>
                    </a:p>
                  </a:txBody>
                  <a:tcPr marL="9249" marR="9249" marT="87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1" i="0" kern="1200" baseline="0" dirty="0" smtClean="0">
                          <a:solidFill>
                            <a:srgbClr val="00385E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NPV</a:t>
                      </a:r>
                      <a:r>
                        <a:rPr lang="ru-RU" sz="1200" b="1" i="0" kern="1200" baseline="0" dirty="0" smtClean="0">
                          <a:solidFill>
                            <a:srgbClr val="00385E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200" b="1" i="0" kern="1200" baseline="0" dirty="0" smtClean="0">
                          <a:solidFill>
                            <a:srgbClr val="00385E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млн. руб.</a:t>
                      </a:r>
                      <a:endParaRPr lang="ru-RU" sz="1200" b="1" i="0" kern="1200" baseline="0" dirty="0">
                        <a:solidFill>
                          <a:srgbClr val="00385E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9249" marR="9249" marT="87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baseline="0" dirty="0" smtClean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Срок окупаемости,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200" b="1" kern="1200" baseline="0" dirty="0" smtClean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лет</a:t>
                      </a:r>
                      <a:endParaRPr lang="ru-RU" sz="1200" b="1" kern="1200" baseline="0" dirty="0">
                        <a:solidFill>
                          <a:srgbClr val="1D3A57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9249" marR="9249" marT="87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baseline="0" dirty="0" smtClean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Доля бюджетных средств,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200" b="1" kern="1200" baseline="0" dirty="0" smtClean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%</a:t>
                      </a:r>
                      <a:endParaRPr lang="ru-RU" sz="1200" b="1" kern="1200" baseline="0" dirty="0">
                        <a:solidFill>
                          <a:srgbClr val="1D3A57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9249" marR="9249" marT="87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1" kern="1200" baseline="0" dirty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Объем бюджетных </a:t>
                      </a:r>
                      <a:r>
                        <a:rPr lang="ru-RU" sz="1200" b="1" i="1" kern="1200" baseline="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средств, </a:t>
                      </a:r>
                      <a:r>
                        <a:rPr lang="ru-RU" sz="1200" b="1" i="1" kern="1200" baseline="0" dirty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млн. </a:t>
                      </a:r>
                      <a:r>
                        <a:rPr lang="ru-RU" sz="1200" b="1" i="1" kern="1200" baseline="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руб.</a:t>
                      </a:r>
                      <a:endParaRPr lang="ru-RU" sz="1200" b="1" i="1" kern="1200" baseline="0" dirty="0">
                        <a:solidFill>
                          <a:srgbClr val="C00000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9249" marR="9249" marT="87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ст. м. "Рыбацкое" - г. Колпино</a:t>
                      </a: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6 480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dirty="0" smtClean="0">
                          <a:solidFill>
                            <a:srgbClr val="00385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1 552</a:t>
                      </a:r>
                      <a:endParaRPr lang="ru-RU" sz="1200" b="1" i="0" u="none" strike="noStrike" kern="1200" dirty="0">
                        <a:solidFill>
                          <a:srgbClr val="00385E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12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990</a:t>
                      </a:r>
                      <a:endParaRPr lang="ru-RU" sz="1200" b="1" i="1" u="none" strike="noStrike" kern="1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ст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. м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. "Зоопарк" - Конная Лахта</a:t>
                      </a: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6 460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dirty="0">
                          <a:solidFill>
                            <a:srgbClr val="00385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1 591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1 620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ст. м. 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"Купчино" 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- аэропорт "Пулково"</a:t>
                      </a: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8 870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dirty="0">
                          <a:solidFill>
                            <a:srgbClr val="00385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385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593</a:t>
                      </a:r>
                      <a:endParaRPr lang="ru-RU" sz="1200" b="1" i="0" u="none" strike="noStrike" kern="1200" dirty="0">
                        <a:solidFill>
                          <a:srgbClr val="00385E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25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2 780</a:t>
                      </a:r>
                      <a:endParaRPr lang="ru-RU" sz="1200" b="1" i="1" u="none" strike="noStrike" kern="1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ст. м. "Коломяжская" 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– п. Лисий Нос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5 895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dirty="0" smtClean="0">
                          <a:solidFill>
                            <a:srgbClr val="00385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582</a:t>
                      </a:r>
                      <a:endParaRPr lang="ru-RU" sz="1200" b="1" i="0" u="none" strike="noStrike" kern="1200" dirty="0">
                        <a:solidFill>
                          <a:srgbClr val="00385E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78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3 645</a:t>
                      </a:r>
                      <a:endParaRPr lang="ru-RU" sz="1200" b="1" i="1" u="none" strike="noStrike" kern="1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ст. м. "Парнас" - г. Сертолово</a:t>
                      </a: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8 820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dirty="0" smtClean="0">
                          <a:solidFill>
                            <a:srgbClr val="00385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1 357</a:t>
                      </a:r>
                      <a:endParaRPr lang="ru-RU" sz="1200" b="1" i="0" u="none" strike="noStrike" kern="1200" dirty="0">
                        <a:solidFill>
                          <a:srgbClr val="00385E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40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4 140</a:t>
                      </a:r>
                      <a:endParaRPr lang="ru-RU" sz="1200" b="1" i="1" u="none" strike="noStrike" kern="1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Стрельна - Наукоград</a:t>
                      </a: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 9 937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dirty="0" smtClean="0">
                          <a:solidFill>
                            <a:srgbClr val="00385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1 912</a:t>
                      </a:r>
                      <a:endParaRPr lang="ru-RU" sz="1200" b="1" i="0" u="none" strike="noStrike" kern="1200" dirty="0">
                        <a:solidFill>
                          <a:srgbClr val="00385E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33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4 367</a:t>
                      </a:r>
                      <a:endParaRPr lang="ru-RU" sz="1200" b="1" i="1" u="none" strike="noStrike" kern="1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ст. м. "Озерки" - г. Сертолово</a:t>
                      </a: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9 293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dirty="0" smtClean="0">
                          <a:solidFill>
                            <a:srgbClr val="00385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1 297</a:t>
                      </a:r>
                      <a:endParaRPr lang="ru-RU" sz="1200" b="1" i="0" u="none" strike="noStrike" kern="1200" dirty="0">
                        <a:solidFill>
                          <a:srgbClr val="00385E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46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5 023</a:t>
                      </a:r>
                      <a:endParaRPr lang="ru-RU" sz="1200" b="1" i="1" u="none" strike="noStrike" kern="1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г. Колпино - аэропорт "Пулково" </a:t>
                      </a: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8 505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dirty="0" smtClean="0">
                          <a:solidFill>
                            <a:srgbClr val="00385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918</a:t>
                      </a:r>
                      <a:endParaRPr lang="ru-RU" sz="1200" b="1" i="0" u="none" strike="noStrike" kern="1200" dirty="0">
                        <a:solidFill>
                          <a:srgbClr val="00385E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5 665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ст. м. "Ладожская" - г. Всеволожск</a:t>
                      </a: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7 380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dirty="0" smtClean="0">
                          <a:solidFill>
                            <a:srgbClr val="00385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390</a:t>
                      </a:r>
                      <a:endParaRPr lang="ru-RU" sz="1200" b="1" i="0" u="none" strike="noStrike" kern="1200" dirty="0">
                        <a:solidFill>
                          <a:srgbClr val="00385E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14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82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6 430</a:t>
                      </a:r>
                      <a:endParaRPr lang="ru-RU" sz="1200" b="1" i="1" u="none" strike="noStrike" kern="1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ст. м. "Южная" - г. Колпино</a:t>
                      </a: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11 106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dirty="0" smtClean="0">
                          <a:solidFill>
                            <a:srgbClr val="00385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1 546</a:t>
                      </a:r>
                      <a:endParaRPr lang="ru-RU" sz="1200" b="1" i="0" u="none" strike="noStrike" kern="1200" dirty="0">
                        <a:solidFill>
                          <a:srgbClr val="00385E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49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6 636</a:t>
                      </a:r>
                      <a:endParaRPr lang="ru-RU" sz="1200" b="1" i="1" u="none" strike="noStrike" kern="1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ст. м. "Купчино" - г. Южный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14 651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dirty="0" smtClean="0">
                          <a:solidFill>
                            <a:srgbClr val="00385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2 338</a:t>
                      </a:r>
                      <a:endParaRPr lang="ru-RU" sz="1200" b="1" i="0" u="none" strike="noStrike" kern="1200" dirty="0">
                        <a:solidFill>
                          <a:srgbClr val="00385E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46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9 251</a:t>
                      </a:r>
                      <a:endParaRPr lang="ru-RU" sz="1200" b="1" i="1" u="none" strike="noStrike" kern="1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ст. м. "Юго-Западная" - г. Красное село</a:t>
                      </a: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13 </a:t>
                      </a: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402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dirty="0" smtClean="0">
                          <a:solidFill>
                            <a:srgbClr val="00385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1 984</a:t>
                      </a:r>
                      <a:endParaRPr lang="ru-RU" sz="1200" b="1" i="0" u="none" strike="noStrike" kern="1200" dirty="0">
                        <a:solidFill>
                          <a:srgbClr val="00385E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16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9 300</a:t>
                      </a:r>
                      <a:endParaRPr lang="ru-RU" sz="1200" b="1" i="1" u="none" strike="noStrike" kern="1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13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ст. м. "пр. Большевиков"  - ст. м. "Озерки" </a:t>
                      </a:r>
                    </a:p>
                  </a:txBody>
                  <a:tcPr marL="100251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50,0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11 400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dirty="0" smtClean="0">
                          <a:solidFill>
                            <a:srgbClr val="00385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1 423</a:t>
                      </a:r>
                      <a:endParaRPr lang="ru-RU" sz="1200" b="1" i="0" u="none" strike="noStrike" kern="1200" dirty="0">
                        <a:solidFill>
                          <a:srgbClr val="00385E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17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61</a:t>
                      </a:r>
                      <a:endParaRPr lang="ru-RU" sz="1200" b="1" u="none" strike="noStrike" kern="1200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9 690</a:t>
                      </a:r>
                      <a:endParaRPr lang="ru-RU" sz="1200" b="1" i="1" u="none" strike="noStrike" kern="1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1139" marR="11139" marT="1050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8" name="Прямая со стрелкой 7"/>
          <p:cNvCxnSpPr/>
          <p:nvPr/>
        </p:nvCxnSpPr>
        <p:spPr>
          <a:xfrm>
            <a:off x="10531475" y="2197100"/>
            <a:ext cx="0" cy="3887788"/>
          </a:xfrm>
          <a:prstGeom prst="straightConnector1">
            <a:avLst/>
          </a:prstGeom>
          <a:ln w="38100" cap="sq" cmpd="tri">
            <a:bevel/>
            <a:headEnd type="diamond" w="sm" len="sm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588" y="0"/>
            <a:ext cx="10694988" cy="7561263"/>
          </a:xfrm>
        </p:spPr>
      </p:pic>
      <p:sp>
        <p:nvSpPr>
          <p:cNvPr id="25602" name="TextBox 23"/>
          <p:cNvSpPr txBox="1">
            <a:spLocks noChangeArrowheads="1"/>
          </p:cNvSpPr>
          <p:nvPr/>
        </p:nvSpPr>
        <p:spPr bwMode="auto">
          <a:xfrm>
            <a:off x="306388" y="6877050"/>
            <a:ext cx="8424862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1300" b="1" dirty="0">
                <a:solidFill>
                  <a:srgbClr val="1D3A57"/>
                </a:solidFill>
                <a:latin typeface="Arial Black" pitchFamily="34" charset="0"/>
                <a:ea typeface="Batang"/>
                <a:cs typeface="Batang"/>
              </a:rPr>
              <a:t>Линия ЛРТ «ст. м. «</a:t>
            </a:r>
            <a:r>
              <a:rPr lang="ru-RU" sz="1300" b="1" dirty="0" err="1">
                <a:solidFill>
                  <a:srgbClr val="1D3A57"/>
                </a:solidFill>
                <a:latin typeface="Arial Black" pitchFamily="34" charset="0"/>
                <a:ea typeface="Batang"/>
                <a:cs typeface="Batang"/>
              </a:rPr>
              <a:t>Купчино</a:t>
            </a:r>
            <a:r>
              <a:rPr lang="ru-RU" sz="1300" b="1" dirty="0">
                <a:solidFill>
                  <a:srgbClr val="1D3A57"/>
                </a:solidFill>
                <a:latin typeface="Arial Black" pitchFamily="34" charset="0"/>
                <a:ea typeface="Batang"/>
                <a:cs typeface="Batang"/>
              </a:rPr>
              <a:t>» - аэропорт «Пулково»</a:t>
            </a:r>
          </a:p>
        </p:txBody>
      </p:sp>
      <p:sp>
        <p:nvSpPr>
          <p:cNvPr id="25603" name="TextBox 24"/>
          <p:cNvSpPr txBox="1">
            <a:spLocks noChangeArrowheads="1"/>
          </p:cNvSpPr>
          <p:nvPr/>
        </p:nvSpPr>
        <p:spPr bwMode="auto">
          <a:xfrm>
            <a:off x="6210300" y="1260475"/>
            <a:ext cx="3763963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 defTabSz="1090613">
              <a:spcBef>
                <a:spcPts val="450"/>
              </a:spcBef>
              <a:buClr>
                <a:srgbClr val="008080"/>
              </a:buClr>
            </a:pPr>
            <a:r>
              <a:rPr lang="ru-RU" sz="1500" b="1" i="1">
                <a:solidFill>
                  <a:srgbClr val="1D3A57"/>
                </a:solidFill>
                <a:latin typeface="Arial Narrow" pitchFamily="34" charset="0"/>
              </a:rPr>
              <a:t>Основные технико-экономические показатели  линии ЛРТ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391340"/>
              </p:ext>
            </p:extLst>
          </p:nvPr>
        </p:nvGraphicFramePr>
        <p:xfrm>
          <a:off x="5707063" y="1908175"/>
          <a:ext cx="4716924" cy="4229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6412"/>
                <a:gridCol w="1010512"/>
              </a:tblGrid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Протяженность маршрута, км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11,2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Длина участка, проходящего по искусственным сооружениям, км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2,8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Перспективный (на 2025 г.) объем перевозок,  тыс. пасс./</a:t>
                      </a:r>
                      <a:r>
                        <a:rPr kumimoji="0" lang="ru-RU" sz="13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сут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. </a:t>
                      </a: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40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Количество ПС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9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Среднее время в пути, мин.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20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Укрупненная стоимость СМР, млн. руб.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8 870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Объем бюджетных средств, млн. руб.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2 780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Доля бюджетных средств, %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25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IRR 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, %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15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NPV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,  млн. руб.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1 593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Срок окупаемости, лет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16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Социальный эффект, млрд. руб./год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10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42" name="Рисунок 12"/>
          <p:cNvPicPr>
            <a:picLocks noChangeAspect="1"/>
          </p:cNvPicPr>
          <p:nvPr/>
        </p:nvPicPr>
        <p:blipFill>
          <a:blip r:embed="rId4"/>
          <a:srcRect t="5612" r="1872" b="16626"/>
          <a:stretch>
            <a:fillRect/>
          </a:stretch>
        </p:blipFill>
        <p:spPr bwMode="auto">
          <a:xfrm>
            <a:off x="738188" y="2771775"/>
            <a:ext cx="4537075" cy="3735388"/>
          </a:xfrm>
          <a:prstGeom prst="rect">
            <a:avLst/>
          </a:prstGeom>
          <a:noFill/>
          <a:ln w="19050" cmpd="thickThin">
            <a:solidFill>
              <a:srgbClr val="336699"/>
            </a:solidFill>
            <a:miter lim="800000"/>
            <a:headEnd/>
            <a:tailEnd/>
          </a:ln>
        </p:spPr>
      </p:pic>
      <p:pic>
        <p:nvPicPr>
          <p:cNvPr id="25643" name="Рисунок 1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 l="5315" t="8604" r="9402" b="8553"/>
          <a:stretch>
            <a:fillRect/>
          </a:stretch>
        </p:blipFill>
        <p:spPr bwMode="auto">
          <a:xfrm>
            <a:off x="288925" y="1252538"/>
            <a:ext cx="3689350" cy="1736725"/>
          </a:xfrm>
          <a:prstGeom prst="rect">
            <a:avLst/>
          </a:prstGeom>
          <a:noFill/>
          <a:ln w="19050" cmpd="thickThin">
            <a:solidFill>
              <a:srgbClr val="3366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588" y="0"/>
            <a:ext cx="10694988" cy="7561263"/>
          </a:xfrm>
        </p:spPr>
      </p:pic>
      <p:sp>
        <p:nvSpPr>
          <p:cNvPr id="17" name="TextBox 23"/>
          <p:cNvSpPr txBox="1">
            <a:spLocks noChangeArrowheads="1"/>
          </p:cNvSpPr>
          <p:nvPr/>
        </p:nvSpPr>
        <p:spPr bwMode="auto">
          <a:xfrm>
            <a:off x="306388" y="6877050"/>
            <a:ext cx="8424862" cy="320675"/>
          </a:xfrm>
          <a:prstGeom prst="rect">
            <a:avLst/>
          </a:prstGeom>
          <a:noFill/>
          <a:ln>
            <a:noFill/>
          </a:ln>
          <a:extLst/>
        </p:spPr>
        <p:txBody>
          <a:bodyPr lIns="104306" tIns="52153" rIns="104306" bIns="52153">
            <a:spAutoFit/>
          </a:bodyPr>
          <a:lstStyle>
            <a:defPPr>
              <a:defRPr lang="ru-RU"/>
            </a:defPPr>
            <a:lvl1pPr marL="285750" lvl="0" indent="-28575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defRPr sz="1500" b="1">
                <a:solidFill>
                  <a:srgbClr val="1D3A57"/>
                </a:solidFill>
                <a:latin typeface="Arial Black" pitchFamily="34" charset="0"/>
                <a:ea typeface="Batang" pitchFamily="18" charset="-127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pPr defTabSz="995501">
              <a:lnSpc>
                <a:spcPct val="100000"/>
              </a:lnSpc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ru-RU" sz="1350" dirty="0" smtClean="0"/>
              <a:t>Линия ЛРТ </a:t>
            </a:r>
            <a:r>
              <a:rPr lang="ru-RU" sz="1350" dirty="0"/>
              <a:t>ст. м. «Рыбацкое» - г. Колпино</a:t>
            </a:r>
          </a:p>
        </p:txBody>
      </p:sp>
      <p:sp>
        <p:nvSpPr>
          <p:cNvPr id="26627" name="TextBox 24"/>
          <p:cNvSpPr txBox="1">
            <a:spLocks noChangeArrowheads="1"/>
          </p:cNvSpPr>
          <p:nvPr/>
        </p:nvSpPr>
        <p:spPr bwMode="auto">
          <a:xfrm>
            <a:off x="6138863" y="1192213"/>
            <a:ext cx="3763962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 defTabSz="1090613">
              <a:spcBef>
                <a:spcPts val="450"/>
              </a:spcBef>
              <a:buClr>
                <a:srgbClr val="008080"/>
              </a:buClr>
            </a:pPr>
            <a:r>
              <a:rPr lang="ru-RU" sz="1500" b="1" i="1">
                <a:solidFill>
                  <a:srgbClr val="1D3A57"/>
                </a:solidFill>
                <a:latin typeface="Arial Narrow" pitchFamily="34" charset="0"/>
              </a:rPr>
              <a:t>Основные технико-экономические показатели  линии ЛРТ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102209"/>
              </p:ext>
            </p:extLst>
          </p:nvPr>
        </p:nvGraphicFramePr>
        <p:xfrm>
          <a:off x="5634038" y="1836738"/>
          <a:ext cx="4716924" cy="4229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6412"/>
                <a:gridCol w="1010512"/>
              </a:tblGrid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Протяженность маршрута, км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14,0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Длина участка, проходящего по искусственным сооружениям, км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0,3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Перспективный (на 2025 г.) объем перевозок,  тыс. пасс./</a:t>
                      </a:r>
                      <a:r>
                        <a:rPr kumimoji="0" lang="ru-RU" sz="13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сут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. </a:t>
                      </a: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52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Количество ПС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17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Среднее время в пути, мин.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28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Укрупненная стоимость СМР, млн. руб.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6 480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Объем бюджетных средств, млн. руб.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990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Доля бюджетных средств, %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12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IRR 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, %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15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NPV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,  млн. руб.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1 552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Срок окупаемости, лет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16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Социальный эффект, млрд. руб./год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25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66" name="Рисунок 1"/>
          <p:cNvPicPr>
            <a:picLocks noChangeAspect="1"/>
          </p:cNvPicPr>
          <p:nvPr/>
        </p:nvPicPr>
        <p:blipFill>
          <a:blip r:embed="rId4"/>
          <a:srcRect t="6160" r="7677" b="5095"/>
          <a:stretch>
            <a:fillRect/>
          </a:stretch>
        </p:blipFill>
        <p:spPr bwMode="auto">
          <a:xfrm>
            <a:off x="438150" y="1189038"/>
            <a:ext cx="4908550" cy="5511800"/>
          </a:xfrm>
          <a:prstGeom prst="rect">
            <a:avLst/>
          </a:prstGeom>
          <a:noFill/>
          <a:ln w="19050" cmpd="thickThin">
            <a:solidFill>
              <a:srgbClr val="3366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694988" cy="7561263"/>
          </a:xfrm>
        </p:spPr>
      </p:pic>
      <p:sp>
        <p:nvSpPr>
          <p:cNvPr id="28674" name="TextBox 23"/>
          <p:cNvSpPr txBox="1">
            <a:spLocks noChangeArrowheads="1"/>
          </p:cNvSpPr>
          <p:nvPr/>
        </p:nvSpPr>
        <p:spPr bwMode="auto">
          <a:xfrm>
            <a:off x="265113" y="6851650"/>
            <a:ext cx="8424862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1300" b="1" dirty="0">
                <a:solidFill>
                  <a:srgbClr val="1D3A57"/>
                </a:solidFill>
                <a:latin typeface="Arial Black" pitchFamily="34" charset="0"/>
                <a:ea typeface="Batang"/>
                <a:cs typeface="Batang"/>
              </a:rPr>
              <a:t>Линии ЛРТ в направлении г. Сертолово</a:t>
            </a:r>
          </a:p>
        </p:txBody>
      </p:sp>
      <p:sp>
        <p:nvSpPr>
          <p:cNvPr id="28675" name="TextBox 24"/>
          <p:cNvSpPr txBox="1">
            <a:spLocks noChangeArrowheads="1"/>
          </p:cNvSpPr>
          <p:nvPr/>
        </p:nvSpPr>
        <p:spPr bwMode="auto">
          <a:xfrm>
            <a:off x="6180138" y="1120775"/>
            <a:ext cx="3763962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 defTabSz="1090613">
              <a:buClr>
                <a:srgbClr val="008080"/>
              </a:buClr>
            </a:pPr>
            <a:r>
              <a:rPr lang="ru-RU" sz="1400" b="1" i="1">
                <a:solidFill>
                  <a:srgbClr val="1D3A57"/>
                </a:solidFill>
                <a:latin typeface="Arial Narrow" pitchFamily="34" charset="0"/>
              </a:rPr>
              <a:t>Основные технико-экономические </a:t>
            </a:r>
          </a:p>
          <a:p>
            <a:pPr algn="ctr" defTabSz="1090613">
              <a:buClr>
                <a:srgbClr val="008080"/>
              </a:buClr>
            </a:pPr>
            <a:r>
              <a:rPr lang="ru-RU" sz="1400" b="1" i="1">
                <a:solidFill>
                  <a:srgbClr val="1D3A57"/>
                </a:solidFill>
                <a:latin typeface="Arial Narrow" pitchFamily="34" charset="0"/>
              </a:rPr>
              <a:t>показатели  линии ЛРТ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541444"/>
              </p:ext>
            </p:extLst>
          </p:nvPr>
        </p:nvGraphicFramePr>
        <p:xfrm>
          <a:off x="5707063" y="1692275"/>
          <a:ext cx="4716924" cy="4598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5644"/>
                <a:gridCol w="975640"/>
                <a:gridCol w="975640"/>
              </a:tblGrid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Маршрут  ЛРТ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ru-RU" sz="1000" b="1" kern="1200" baseline="0" dirty="0" smtClean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ст. м. «Озерки» –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ru-RU" sz="1000" b="1" kern="1200" baseline="0" dirty="0" smtClean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г. Сертолово</a:t>
                      </a:r>
                      <a:endParaRPr lang="ru-RU" sz="1000" b="1" kern="1200" baseline="0" dirty="0">
                        <a:solidFill>
                          <a:srgbClr val="1D3A57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ru-RU" sz="1000" b="1" kern="1200" baseline="0" dirty="0" smtClean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ст. м. «Парнас» – 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ru-RU" sz="1000" b="1" kern="1200" baseline="0" dirty="0" smtClean="0">
                          <a:solidFill>
                            <a:srgbClr val="1D3A57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г. Сертолово</a:t>
                      </a:r>
                      <a:endParaRPr lang="ru-RU" sz="1000" b="1" kern="1200" baseline="0" dirty="0">
                        <a:solidFill>
                          <a:srgbClr val="1D3A57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Протяженность маршрута, км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16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16,7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Длина участка, проходящего по искусственным сооружениям, км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4,3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2,8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Перспективный (на 2025 г.) объем перевозок,  тыс. пасс./</a:t>
                      </a:r>
                      <a:r>
                        <a:rPr kumimoji="0" lang="ru-RU" sz="13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сут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. </a:t>
                      </a: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42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46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Количество ПС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17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18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Среднее время в пути, мин.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34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33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Укрупненная стоимость СМР,        млн. руб.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9 293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8 820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Объем бюджетных средств, </a:t>
                      </a:r>
                    </a:p>
                    <a:p>
                      <a:pPr marL="0" marR="0" lvl="0" indent="284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млн. руб.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5 023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4 140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Доля бюджетных средств, %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46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40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IRR 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, %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15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15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NPV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,  млн. руб.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1 297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1 357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Срок окупаемости, лет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16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16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Социальный эффект, млрд. руб./год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83242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20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22</a:t>
                      </a:r>
                      <a:endParaRPr lang="ru-RU" sz="1200" b="1" i="0" u="none" strike="noStrike" dirty="0">
                        <a:solidFill>
                          <a:srgbClr val="1D3A57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249" marR="9249" marT="87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7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730" name="Рисунок 1"/>
          <p:cNvPicPr>
            <a:picLocks noChangeAspect="1"/>
          </p:cNvPicPr>
          <p:nvPr/>
        </p:nvPicPr>
        <p:blipFill>
          <a:blip r:embed="rId4"/>
          <a:srcRect l="7022" t="11208" r="20012" b="15639"/>
          <a:stretch>
            <a:fillRect/>
          </a:stretch>
        </p:blipFill>
        <p:spPr bwMode="auto">
          <a:xfrm>
            <a:off x="809625" y="1247775"/>
            <a:ext cx="4681538" cy="4549775"/>
          </a:xfrm>
          <a:prstGeom prst="rect">
            <a:avLst/>
          </a:prstGeom>
          <a:noFill/>
          <a:ln w="19050" cmpd="thickThin">
            <a:solidFill>
              <a:srgbClr val="336699"/>
            </a:solidFill>
            <a:miter lim="800000"/>
            <a:headEnd/>
            <a:tailEnd/>
          </a:ln>
        </p:spPr>
      </p:pic>
      <p:pic>
        <p:nvPicPr>
          <p:cNvPr id="28731" name="Picture 2" descr="G:\F\ВИЗУАЛИЗАЦИЯ\ЛРТ для ЛГТ\Sertolovo_KAD_fin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825" y="4976813"/>
            <a:ext cx="3465513" cy="1612900"/>
          </a:xfrm>
          <a:prstGeom prst="rect">
            <a:avLst/>
          </a:prstGeom>
          <a:noFill/>
          <a:ln w="19050" cmpd="thickThin">
            <a:solidFill>
              <a:srgbClr val="3366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0694988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523875" y="5810250"/>
            <a:ext cx="49911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r>
              <a:rPr lang="ru-RU" sz="2500" b="1">
                <a:solidFill>
                  <a:schemeClr val="bg1"/>
                </a:solidFill>
                <a:cs typeface="Arial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694988" cy="7561263"/>
          </a:xfrm>
        </p:spPr>
      </p:pic>
      <p:sp>
        <p:nvSpPr>
          <p:cNvPr id="15362" name="Rectangle 6"/>
          <p:cNvSpPr>
            <a:spLocks noChangeAspect="1" noChangeArrowheads="1"/>
          </p:cNvSpPr>
          <p:nvPr/>
        </p:nvSpPr>
        <p:spPr bwMode="auto">
          <a:xfrm>
            <a:off x="450850" y="1044575"/>
            <a:ext cx="9675813" cy="518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7847" tIns="23924" rIns="47847" bIns="23924">
            <a:spAutoFit/>
          </a:bodyPr>
          <a:lstStyle/>
          <a:p>
            <a:pPr defTabSz="10906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C00000"/>
                </a:solidFill>
                <a:latin typeface="Arial" pitchFamily="34" charset="0"/>
                <a:ea typeface="Batang"/>
                <a:cs typeface="Arial" pitchFamily="34" charset="0"/>
              </a:rPr>
              <a:t>Легкий рельсовый транспорт </a:t>
            </a:r>
            <a:r>
              <a:rPr lang="ru-RU" sz="1400" b="1" dirty="0">
                <a:solidFill>
                  <a:srgbClr val="00385E"/>
                </a:solidFill>
                <a:latin typeface="Arial" pitchFamily="34" charset="0"/>
                <a:ea typeface="Batang"/>
                <a:cs typeface="Arial" pitchFamily="34" charset="0"/>
              </a:rPr>
              <a:t>– транспорт с опорой на рельсовое полотно, </a:t>
            </a:r>
          </a:p>
          <a:p>
            <a:pPr defTabSz="10906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385E"/>
                </a:solidFill>
                <a:latin typeface="Arial" pitchFamily="34" charset="0"/>
                <a:ea typeface="Batang"/>
                <a:cs typeface="Arial" pitchFamily="34" charset="0"/>
              </a:rPr>
              <a:t>который может постепенно развиваться из трамвая в скоростную рельсовую систему, эксплуатируемую частично на обособленном от прочего транспорта полотне </a:t>
            </a:r>
          </a:p>
          <a:p>
            <a:pPr defTabSz="10906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385E"/>
                </a:solidFill>
                <a:latin typeface="Arial" pitchFamily="34" charset="0"/>
                <a:ea typeface="Batang"/>
                <a:cs typeface="Arial" pitchFamily="34" charset="0"/>
              </a:rPr>
              <a:t>(по определению МСОТ)</a:t>
            </a:r>
          </a:p>
          <a:p>
            <a:pPr defTabSz="10906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ru-RU" sz="14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Динамичный развивающийся общественный  транспорт в городах мира</a:t>
            </a:r>
          </a:p>
          <a:p>
            <a:pPr defTabSz="10906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ru-RU" sz="14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Эксплуатируется 109 скоростных систем ЛРТ в 67 странах мира </a:t>
            </a:r>
          </a:p>
          <a:p>
            <a:pPr defTabSz="10906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ru-RU" sz="14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Планируется к строительству более двух десятков новых  систем ЛРТ </a:t>
            </a:r>
          </a:p>
          <a:p>
            <a:pPr defTabSz="10906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ru-RU" sz="14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Многие города модернизируют существующие трамвайные сети в системы ЛРТ </a:t>
            </a:r>
          </a:p>
          <a:p>
            <a:pPr defTabSz="10906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ru-RU" sz="14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90% вновь строящихся рельсовых пассажирских систем являются  системами ЛРТ</a:t>
            </a:r>
            <a:endParaRPr lang="ru-RU" sz="1400" b="1" i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defTabSz="10906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endParaRPr lang="ru-RU" sz="1400" b="1" i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defTabSz="10906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defTabSz="10906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Преимущества ЛРТ:</a:t>
            </a:r>
          </a:p>
          <a:p>
            <a:pPr defTabSz="10906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ru-RU" sz="14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Надежная и испытанная </a:t>
            </a:r>
            <a:r>
              <a:rPr lang="en-US" sz="1400" b="1" dirty="0" err="1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технология</a:t>
            </a:r>
            <a:r>
              <a:rPr lang="en-US" sz="14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(надежность работы 99,8 %)</a:t>
            </a:r>
          </a:p>
          <a:p>
            <a:pPr defTabSz="10906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ru-RU" sz="14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Экологически чистый транспорт</a:t>
            </a:r>
          </a:p>
          <a:p>
            <a:pPr defTabSz="10906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ru-RU" sz="14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Успешно эксплуатируется </a:t>
            </a:r>
            <a:r>
              <a:rPr lang="en-US" sz="14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en-US" sz="1400" b="1" dirty="0" err="1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странах</a:t>
            </a:r>
            <a:r>
              <a:rPr lang="en-US" sz="14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 с </a:t>
            </a:r>
            <a:r>
              <a:rPr lang="en-US" sz="1400" b="1" dirty="0" err="1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северн</a:t>
            </a:r>
            <a:r>
              <a:rPr lang="ru-RU" sz="14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ы</a:t>
            </a:r>
            <a:r>
              <a:rPr lang="en-US" sz="14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м </a:t>
            </a:r>
            <a:r>
              <a:rPr lang="en-US" sz="1400" b="1" dirty="0" err="1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климатом</a:t>
            </a:r>
            <a:r>
              <a:rPr lang="en-US" sz="14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defTabSz="10906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1400" b="1" dirty="0" err="1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Современный</a:t>
            </a:r>
            <a:r>
              <a:rPr lang="en-US" sz="14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дизай</a:t>
            </a:r>
            <a:r>
              <a:rPr lang="ru-RU" sz="14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н вагонов и новая технология эксплуатации</a:t>
            </a:r>
          </a:p>
          <a:p>
            <a:pPr defTabSz="10906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ru-RU" sz="14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Модульно-гибкий принцип построения</a:t>
            </a:r>
            <a:r>
              <a:rPr lang="en-US" sz="14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вагонов</a:t>
            </a:r>
            <a:r>
              <a:rPr lang="ru-RU" sz="14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 и поездов в зависимости от пассажиропотока</a:t>
            </a:r>
          </a:p>
          <a:p>
            <a:pPr defTabSz="10906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ru-RU" sz="14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Возможность интеграции в транспортную инфраструктуру города  (трамвай, пригородная ж/д)</a:t>
            </a:r>
          </a:p>
          <a:p>
            <a:pPr defTabSz="10906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ru-RU" sz="14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Комфорт и удобство входа/выхода и проезда для маломобильных групп населения</a:t>
            </a:r>
          </a:p>
          <a:p>
            <a:pPr defTabSz="10906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ru-RU" sz="14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Большой выбор производителей подвижного состава и комплектующих с хорошо</a:t>
            </a:r>
          </a:p>
          <a:p>
            <a:pPr defTabSz="10906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None/>
            </a:pPr>
            <a:r>
              <a:rPr lang="ru-RU" sz="14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отработанной технологией </a:t>
            </a:r>
          </a:p>
        </p:txBody>
      </p:sp>
      <p:grpSp>
        <p:nvGrpSpPr>
          <p:cNvPr id="15363" name="Группа 16"/>
          <p:cNvGrpSpPr>
            <a:grpSpLocks/>
          </p:cNvGrpSpPr>
          <p:nvPr/>
        </p:nvGrpSpPr>
        <p:grpSpPr bwMode="auto">
          <a:xfrm>
            <a:off x="522288" y="3492500"/>
            <a:ext cx="9648825" cy="936625"/>
            <a:chOff x="542111" y="3777424"/>
            <a:chExt cx="9675993" cy="1008000"/>
          </a:xfrm>
        </p:grpSpPr>
        <p:pic>
          <p:nvPicPr>
            <p:cNvPr id="15364" name="Picture 12" descr="04076-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06594" y="3777424"/>
              <a:ext cx="1753310" cy="1008000"/>
            </a:xfrm>
            <a:prstGeom prst="rect">
              <a:avLst/>
            </a:prstGeom>
            <a:noFill/>
            <a:ln w="19050" cmpd="thickThin">
              <a:solidFill>
                <a:srgbClr val="336699"/>
              </a:solidFill>
              <a:miter lim="800000"/>
              <a:headEnd/>
              <a:tailEnd/>
            </a:ln>
          </p:spPr>
        </p:pic>
        <p:pic>
          <p:nvPicPr>
            <p:cNvPr id="15365" name="Picture 31" descr="alstom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2111" y="3777424"/>
              <a:ext cx="1314394" cy="1008000"/>
            </a:xfrm>
            <a:prstGeom prst="rect">
              <a:avLst/>
            </a:prstGeom>
            <a:noFill/>
            <a:ln w="19050" cmpd="thickThin">
              <a:solidFill>
                <a:srgbClr val="336699"/>
              </a:solidFill>
              <a:miter lim="800000"/>
              <a:headEnd/>
              <a:tailEnd/>
            </a:ln>
          </p:spPr>
        </p:pic>
        <p:pic>
          <p:nvPicPr>
            <p:cNvPr id="15366" name="Picture 32" descr="3-Avanto-Houston"/>
            <p:cNvPicPr>
              <a:picLocks noChangeAspect="1" noChangeArrowheads="1"/>
            </p:cNvPicPr>
            <p:nvPr/>
          </p:nvPicPr>
          <p:blipFill>
            <a:blip r:embed="rId5"/>
            <a:srcRect t="7272" b="6464"/>
            <a:stretch>
              <a:fillRect/>
            </a:stretch>
          </p:blipFill>
          <p:spPr bwMode="auto">
            <a:xfrm>
              <a:off x="4946901" y="3777424"/>
              <a:ext cx="1235073" cy="1008000"/>
            </a:xfrm>
            <a:prstGeom prst="rect">
              <a:avLst/>
            </a:prstGeom>
            <a:noFill/>
            <a:ln w="19050" cmpd="thickThin">
              <a:solidFill>
                <a:srgbClr val="336699"/>
              </a:solidFill>
              <a:miter lim="800000"/>
              <a:headEnd/>
              <a:tailEnd/>
            </a:ln>
          </p:spPr>
        </p:pic>
        <p:pic>
          <p:nvPicPr>
            <p:cNvPr id="15367" name="Picture 13" descr="atm7112_01"/>
            <p:cNvPicPr>
              <a:picLocks noChangeAspect="1" noChangeArrowheads="1"/>
            </p:cNvPicPr>
            <p:nvPr/>
          </p:nvPicPr>
          <p:blipFill>
            <a:blip r:embed="rId6"/>
            <a:srcRect l="10303" r="5534"/>
            <a:stretch>
              <a:fillRect/>
            </a:stretch>
          </p:blipFill>
          <p:spPr bwMode="auto">
            <a:xfrm>
              <a:off x="6168971" y="3777424"/>
              <a:ext cx="1424610" cy="1008000"/>
            </a:xfrm>
            <a:prstGeom prst="rect">
              <a:avLst/>
            </a:prstGeom>
            <a:noFill/>
            <a:ln w="19050" cmpd="thickThin">
              <a:solidFill>
                <a:srgbClr val="336699"/>
              </a:solidFill>
              <a:miter lim="800000"/>
              <a:headEnd/>
              <a:tailEnd/>
            </a:ln>
          </p:spPr>
        </p:pic>
        <p:pic>
          <p:nvPicPr>
            <p:cNvPr id="15368" name="Picture 3" descr="fr-bordeaux10_std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875092" y="3777424"/>
              <a:ext cx="1343012" cy="1008000"/>
            </a:xfrm>
            <a:prstGeom prst="rect">
              <a:avLst/>
            </a:prstGeom>
            <a:noFill/>
            <a:ln w="19050" cmpd="thickThin">
              <a:solidFill>
                <a:srgbClr val="336699"/>
              </a:solidFill>
              <a:miter lim="800000"/>
              <a:headEnd/>
              <a:tailEnd/>
            </a:ln>
          </p:spPr>
        </p:pic>
        <p:pic>
          <p:nvPicPr>
            <p:cNvPr id="15369" name="Picture 6" descr="sp-barcelona02_std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843502" y="3777424"/>
              <a:ext cx="1376095" cy="1008000"/>
            </a:xfrm>
            <a:prstGeom prst="rect">
              <a:avLst/>
            </a:prstGeom>
            <a:noFill/>
            <a:ln w="19050" cmpd="thickThin">
              <a:solidFill>
                <a:srgbClr val="336699"/>
              </a:solidFill>
              <a:miter lim="800000"/>
              <a:headEnd/>
              <a:tailEnd/>
            </a:ln>
          </p:spPr>
        </p:pic>
        <p:pic>
          <p:nvPicPr>
            <p:cNvPr id="15370" name="Picture 12" descr="Skoda 14T Praha"/>
            <p:cNvPicPr>
              <a:picLocks noChangeAspect="1" noChangeArrowheads="1"/>
            </p:cNvPicPr>
            <p:nvPr/>
          </p:nvPicPr>
          <p:blipFill>
            <a:blip r:embed="rId9"/>
            <a:srcRect l="24132" t="22232" r="21875" b="31079"/>
            <a:stretch>
              <a:fillRect/>
            </a:stretch>
          </p:blipFill>
          <p:spPr bwMode="auto">
            <a:xfrm>
              <a:off x="7580578" y="3777424"/>
              <a:ext cx="1307517" cy="1008000"/>
            </a:xfrm>
            <a:prstGeom prst="rect">
              <a:avLst/>
            </a:prstGeom>
            <a:noFill/>
            <a:ln w="19050" cmpd="thickThin">
              <a:solidFill>
                <a:srgbClr val="336699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694988" cy="7561263"/>
          </a:xfrm>
        </p:spPr>
      </p:pic>
      <p:grpSp>
        <p:nvGrpSpPr>
          <p:cNvPr id="16386" name="Группа 12"/>
          <p:cNvGrpSpPr>
            <a:grpSpLocks noChangeAspect="1"/>
          </p:cNvGrpSpPr>
          <p:nvPr/>
        </p:nvGrpSpPr>
        <p:grpSpPr bwMode="auto">
          <a:xfrm>
            <a:off x="812800" y="1117600"/>
            <a:ext cx="9067800" cy="5399088"/>
            <a:chOff x="323529" y="836712"/>
            <a:chExt cx="8438077" cy="5329008"/>
          </a:xfrm>
        </p:grpSpPr>
        <p:sp>
          <p:nvSpPr>
            <p:cNvPr id="16388" name="TextBox 15"/>
            <p:cNvSpPr txBox="1">
              <a:spLocks noChangeArrowheads="1"/>
            </p:cNvSpPr>
            <p:nvPr/>
          </p:nvSpPr>
          <p:spPr bwMode="auto">
            <a:xfrm>
              <a:off x="6745154" y="5300794"/>
              <a:ext cx="2016452" cy="611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95288" indent="-285750">
                <a:lnSpc>
                  <a:spcPct val="115000"/>
                </a:lnSpc>
                <a:buFontTx/>
                <a:buBlip>
                  <a:blip r:embed="rId3"/>
                </a:buBlip>
              </a:pPr>
              <a:r>
                <a:rPr lang="ru-RU" sz="1500" b="1">
                  <a:solidFill>
                    <a:srgbClr val="1D3A57"/>
                  </a:solidFill>
                  <a:latin typeface="Times New Roman" pitchFamily="18" charset="0"/>
                  <a:cs typeface="Times New Roman" pitchFamily="18" charset="0"/>
                </a:rPr>
                <a:t>Средняя скорость</a:t>
              </a:r>
            </a:p>
            <a:p>
              <a:pPr marL="395288" indent="-285750">
                <a:lnSpc>
                  <a:spcPct val="115000"/>
                </a:lnSpc>
              </a:pPr>
              <a:r>
                <a:rPr lang="ru-RU" sz="1500" b="1">
                  <a:solidFill>
                    <a:srgbClr val="1D3A57"/>
                  </a:solidFill>
                  <a:latin typeface="Times New Roman" pitchFamily="18" charset="0"/>
                  <a:cs typeface="Times New Roman" pitchFamily="18" charset="0"/>
                </a:rPr>
                <a:t>                25 км/ч</a:t>
              </a:r>
            </a:p>
          </p:txBody>
        </p:sp>
        <p:pic>
          <p:nvPicPr>
            <p:cNvPr id="16389" name="Рисунок 1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3529" y="1268760"/>
              <a:ext cx="2788958" cy="4896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0" name="Прямоугольник 18"/>
            <p:cNvSpPr>
              <a:spLocks noChangeArrowheads="1"/>
            </p:cNvSpPr>
            <p:nvPr/>
          </p:nvSpPr>
          <p:spPr bwMode="auto">
            <a:xfrm>
              <a:off x="1499423" y="836712"/>
              <a:ext cx="6192650" cy="369787"/>
            </a:xfrm>
            <a:prstGeom prst="rect">
              <a:avLst/>
            </a:prstGeom>
            <a:noFill/>
            <a:ln w="952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>
                <a:lnSpc>
                  <a:spcPct val="115000"/>
                </a:lnSpc>
              </a:pPr>
              <a:r>
                <a:rPr lang="ru-RU" sz="1600" b="1" u="sng" dirty="0">
                  <a:solidFill>
                    <a:srgbClr val="1D3A57"/>
                  </a:solidFill>
                </a:rPr>
                <a:t>Для перевозки 350 человек требуется:</a:t>
              </a:r>
            </a:p>
          </p:txBody>
        </p:sp>
        <p:sp>
          <p:nvSpPr>
            <p:cNvPr id="16391" name="TextBox 19"/>
            <p:cNvSpPr txBox="1">
              <a:spLocks noChangeArrowheads="1"/>
            </p:cNvSpPr>
            <p:nvPr/>
          </p:nvSpPr>
          <p:spPr bwMode="auto">
            <a:xfrm>
              <a:off x="3347469" y="1521445"/>
              <a:ext cx="2520196" cy="350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95288" indent="-285750">
                <a:lnSpc>
                  <a:spcPct val="115000"/>
                </a:lnSpc>
                <a:buFontTx/>
                <a:buBlip>
                  <a:blip r:embed="rId3"/>
                </a:buBlip>
              </a:pPr>
              <a:r>
                <a:rPr lang="ru-RU" sz="1500" b="1">
                  <a:solidFill>
                    <a:srgbClr val="1D3A57"/>
                  </a:solidFill>
                  <a:latin typeface="Times New Roman" pitchFamily="18" charset="0"/>
                  <a:cs typeface="Times New Roman" pitchFamily="18" charset="0"/>
                </a:rPr>
                <a:t>1 состав ЛРТ </a:t>
              </a:r>
            </a:p>
          </p:txBody>
        </p:sp>
        <p:sp>
          <p:nvSpPr>
            <p:cNvPr id="16392" name="TextBox 20"/>
            <p:cNvSpPr txBox="1">
              <a:spLocks noChangeArrowheads="1"/>
            </p:cNvSpPr>
            <p:nvPr/>
          </p:nvSpPr>
          <p:spPr bwMode="auto">
            <a:xfrm>
              <a:off x="3347469" y="2279822"/>
              <a:ext cx="1585094" cy="350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95288" indent="-285750">
                <a:lnSpc>
                  <a:spcPct val="115000"/>
                </a:lnSpc>
                <a:buFontTx/>
                <a:buBlip>
                  <a:blip r:embed="rId3"/>
                </a:buBlip>
              </a:pPr>
              <a:r>
                <a:rPr lang="ru-RU" sz="1500" b="1">
                  <a:solidFill>
                    <a:srgbClr val="1D3A57"/>
                  </a:solidFill>
                  <a:latin typeface="Times New Roman" pitchFamily="18" charset="0"/>
                  <a:cs typeface="Times New Roman" pitchFamily="18" charset="0"/>
                </a:rPr>
                <a:t>3 трамвая</a:t>
              </a:r>
            </a:p>
          </p:txBody>
        </p:sp>
        <p:sp>
          <p:nvSpPr>
            <p:cNvPr id="16393" name="TextBox 21"/>
            <p:cNvSpPr txBox="1">
              <a:spLocks noChangeArrowheads="1"/>
            </p:cNvSpPr>
            <p:nvPr/>
          </p:nvSpPr>
          <p:spPr bwMode="auto">
            <a:xfrm>
              <a:off x="3347469" y="3049167"/>
              <a:ext cx="1585094" cy="350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95288" indent="-285750">
                <a:lnSpc>
                  <a:spcPct val="115000"/>
                </a:lnSpc>
                <a:buFontTx/>
                <a:buBlip>
                  <a:blip r:embed="rId3"/>
                </a:buBlip>
              </a:pPr>
              <a:r>
                <a:rPr lang="ru-RU" sz="1500" b="1">
                  <a:solidFill>
                    <a:srgbClr val="1D3A57"/>
                  </a:solidFill>
                  <a:latin typeface="Times New Roman" pitchFamily="18" charset="0"/>
                  <a:cs typeface="Times New Roman" pitchFamily="18" charset="0"/>
                </a:rPr>
                <a:t>4 автобуса</a:t>
              </a:r>
            </a:p>
          </p:txBody>
        </p:sp>
        <p:sp>
          <p:nvSpPr>
            <p:cNvPr id="16394" name="TextBox 22"/>
            <p:cNvSpPr txBox="1">
              <a:spLocks noChangeArrowheads="1"/>
            </p:cNvSpPr>
            <p:nvPr/>
          </p:nvSpPr>
          <p:spPr bwMode="auto">
            <a:xfrm>
              <a:off x="3347469" y="3831047"/>
              <a:ext cx="1836227" cy="350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95288" indent="-285750">
                <a:lnSpc>
                  <a:spcPct val="115000"/>
                </a:lnSpc>
                <a:buFontTx/>
                <a:buBlip>
                  <a:blip r:embed="rId3"/>
                </a:buBlip>
              </a:pPr>
              <a:r>
                <a:rPr lang="ru-RU" sz="1500" b="1" dirty="0">
                  <a:solidFill>
                    <a:srgbClr val="1D3A57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1500" b="1" dirty="0">
                  <a:solidFill>
                    <a:srgbClr val="1D3A5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500" b="1" dirty="0">
                  <a:solidFill>
                    <a:srgbClr val="1D3A57"/>
                  </a:solidFill>
                  <a:latin typeface="Times New Roman" pitchFamily="18" charset="0"/>
                  <a:cs typeface="Times New Roman" pitchFamily="18" charset="0"/>
                </a:rPr>
                <a:t>троллейбуса</a:t>
              </a:r>
            </a:p>
          </p:txBody>
        </p:sp>
        <p:sp>
          <p:nvSpPr>
            <p:cNvPr id="16395" name="TextBox 23"/>
            <p:cNvSpPr txBox="1">
              <a:spLocks noChangeArrowheads="1"/>
            </p:cNvSpPr>
            <p:nvPr/>
          </p:nvSpPr>
          <p:spPr bwMode="auto">
            <a:xfrm>
              <a:off x="3347469" y="4616061"/>
              <a:ext cx="2412356" cy="350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95288" indent="-285750">
                <a:lnSpc>
                  <a:spcPct val="115000"/>
                </a:lnSpc>
                <a:buFontTx/>
                <a:buBlip>
                  <a:blip r:embed="rId3"/>
                </a:buBlip>
              </a:pPr>
              <a:r>
                <a:rPr lang="ru-RU" sz="1500" b="1">
                  <a:solidFill>
                    <a:srgbClr val="1D3A57"/>
                  </a:solidFill>
                  <a:latin typeface="Times New Roman" pitchFamily="18" charset="0"/>
                  <a:cs typeface="Times New Roman" pitchFamily="18" charset="0"/>
                </a:rPr>
                <a:t>30 маршрутных такси</a:t>
              </a:r>
            </a:p>
          </p:txBody>
        </p:sp>
        <p:sp>
          <p:nvSpPr>
            <p:cNvPr id="16396" name="TextBox 24"/>
            <p:cNvSpPr txBox="1">
              <a:spLocks noChangeArrowheads="1"/>
            </p:cNvSpPr>
            <p:nvPr/>
          </p:nvSpPr>
          <p:spPr bwMode="auto">
            <a:xfrm>
              <a:off x="3347469" y="5300794"/>
              <a:ext cx="2772806" cy="350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95288" indent="-285750">
                <a:lnSpc>
                  <a:spcPct val="115000"/>
                </a:lnSpc>
                <a:buFontTx/>
                <a:buBlip>
                  <a:blip r:embed="rId3"/>
                </a:buBlip>
              </a:pPr>
              <a:r>
                <a:rPr lang="ru-RU" sz="1500" b="1">
                  <a:solidFill>
                    <a:srgbClr val="1D3A57"/>
                  </a:solidFill>
                  <a:latin typeface="Times New Roman" pitchFamily="18" charset="0"/>
                  <a:cs typeface="Times New Roman" pitchFamily="18" charset="0"/>
                </a:rPr>
                <a:t>175</a:t>
              </a:r>
              <a:r>
                <a:rPr lang="en-US" sz="1500" b="1">
                  <a:solidFill>
                    <a:srgbClr val="1D3A5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500" b="1">
                  <a:solidFill>
                    <a:srgbClr val="1D3A57"/>
                  </a:solidFill>
                  <a:latin typeface="Times New Roman" pitchFamily="18" charset="0"/>
                  <a:cs typeface="Times New Roman" pitchFamily="18" charset="0"/>
                </a:rPr>
                <a:t>легковых автомобилей</a:t>
              </a:r>
            </a:p>
          </p:txBody>
        </p:sp>
        <p:sp>
          <p:nvSpPr>
            <p:cNvPr id="16397" name="TextBox 25"/>
            <p:cNvSpPr txBox="1">
              <a:spLocks noChangeArrowheads="1"/>
            </p:cNvSpPr>
            <p:nvPr/>
          </p:nvSpPr>
          <p:spPr bwMode="auto">
            <a:xfrm>
              <a:off x="6731858" y="1521445"/>
              <a:ext cx="2016453" cy="611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95288" indent="-285750">
                <a:lnSpc>
                  <a:spcPct val="115000"/>
                </a:lnSpc>
                <a:buFontTx/>
                <a:buBlip>
                  <a:blip r:embed="rId3"/>
                </a:buBlip>
              </a:pPr>
              <a:r>
                <a:rPr lang="ru-RU" sz="1500" b="1">
                  <a:solidFill>
                    <a:srgbClr val="1D3A57"/>
                  </a:solidFill>
                  <a:latin typeface="Times New Roman" pitchFamily="18" charset="0"/>
                  <a:cs typeface="Times New Roman" pitchFamily="18" charset="0"/>
                </a:rPr>
                <a:t>Средняя скорость</a:t>
              </a:r>
            </a:p>
            <a:p>
              <a:pPr marL="395288" indent="-285750">
                <a:lnSpc>
                  <a:spcPct val="115000"/>
                </a:lnSpc>
              </a:pPr>
              <a:r>
                <a:rPr lang="ru-RU" sz="1500" b="1">
                  <a:solidFill>
                    <a:srgbClr val="1D3A57"/>
                  </a:solidFill>
                  <a:latin typeface="Times New Roman" pitchFamily="18" charset="0"/>
                  <a:cs typeface="Times New Roman" pitchFamily="18" charset="0"/>
                </a:rPr>
                <a:t>                 30 км/ч</a:t>
              </a:r>
            </a:p>
          </p:txBody>
        </p:sp>
        <p:sp>
          <p:nvSpPr>
            <p:cNvPr id="16398" name="TextBox 26"/>
            <p:cNvSpPr txBox="1">
              <a:spLocks noChangeArrowheads="1"/>
            </p:cNvSpPr>
            <p:nvPr/>
          </p:nvSpPr>
          <p:spPr bwMode="auto">
            <a:xfrm>
              <a:off x="6745154" y="2279822"/>
              <a:ext cx="2016452" cy="611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95288" indent="-285750">
                <a:lnSpc>
                  <a:spcPct val="115000"/>
                </a:lnSpc>
                <a:buFontTx/>
                <a:buBlip>
                  <a:blip r:embed="rId3"/>
                </a:buBlip>
              </a:pPr>
              <a:r>
                <a:rPr lang="ru-RU" sz="1500" b="1">
                  <a:solidFill>
                    <a:srgbClr val="1D3A57"/>
                  </a:solidFill>
                  <a:latin typeface="Times New Roman" pitchFamily="18" charset="0"/>
                  <a:cs typeface="Times New Roman" pitchFamily="18" charset="0"/>
                </a:rPr>
                <a:t>Средняя скорость</a:t>
              </a:r>
            </a:p>
            <a:p>
              <a:pPr marL="395288" indent="-285750">
                <a:lnSpc>
                  <a:spcPct val="115000"/>
                </a:lnSpc>
              </a:pPr>
              <a:r>
                <a:rPr lang="ru-RU" sz="1500" b="1">
                  <a:solidFill>
                    <a:srgbClr val="1D3A57"/>
                  </a:solidFill>
                  <a:latin typeface="Times New Roman" pitchFamily="18" charset="0"/>
                  <a:cs typeface="Times New Roman" pitchFamily="18" charset="0"/>
                </a:rPr>
                <a:t>                13 км/ч</a:t>
              </a:r>
            </a:p>
          </p:txBody>
        </p:sp>
        <p:sp>
          <p:nvSpPr>
            <p:cNvPr id="16399" name="TextBox 27"/>
            <p:cNvSpPr txBox="1">
              <a:spLocks noChangeArrowheads="1"/>
            </p:cNvSpPr>
            <p:nvPr/>
          </p:nvSpPr>
          <p:spPr bwMode="auto">
            <a:xfrm>
              <a:off x="6745154" y="4616061"/>
              <a:ext cx="2016452" cy="611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95288" indent="-285750">
                <a:lnSpc>
                  <a:spcPct val="115000"/>
                </a:lnSpc>
                <a:buFontTx/>
                <a:buBlip>
                  <a:blip r:embed="rId3"/>
                </a:buBlip>
              </a:pPr>
              <a:r>
                <a:rPr lang="ru-RU" sz="1500" b="1">
                  <a:solidFill>
                    <a:srgbClr val="1D3A57"/>
                  </a:solidFill>
                  <a:latin typeface="Times New Roman" pitchFamily="18" charset="0"/>
                  <a:cs typeface="Times New Roman" pitchFamily="18" charset="0"/>
                </a:rPr>
                <a:t>Средняя скорость</a:t>
              </a:r>
            </a:p>
            <a:p>
              <a:pPr marL="395288" indent="-285750">
                <a:lnSpc>
                  <a:spcPct val="115000"/>
                </a:lnSpc>
              </a:pPr>
              <a:r>
                <a:rPr lang="ru-RU" sz="1500" b="1">
                  <a:solidFill>
                    <a:srgbClr val="1D3A57"/>
                  </a:solidFill>
                  <a:latin typeface="Times New Roman" pitchFamily="18" charset="0"/>
                  <a:cs typeface="Times New Roman" pitchFamily="18" charset="0"/>
                </a:rPr>
                <a:t>                17 км/ч</a:t>
              </a:r>
            </a:p>
          </p:txBody>
        </p:sp>
        <p:sp>
          <p:nvSpPr>
            <p:cNvPr id="16400" name="TextBox 28"/>
            <p:cNvSpPr txBox="1">
              <a:spLocks noChangeArrowheads="1"/>
            </p:cNvSpPr>
            <p:nvPr/>
          </p:nvSpPr>
          <p:spPr bwMode="auto">
            <a:xfrm>
              <a:off x="6731858" y="3049167"/>
              <a:ext cx="2016453" cy="611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95288" indent="-285750">
                <a:lnSpc>
                  <a:spcPct val="115000"/>
                </a:lnSpc>
                <a:buFontTx/>
                <a:buBlip>
                  <a:blip r:embed="rId3"/>
                </a:buBlip>
              </a:pPr>
              <a:r>
                <a:rPr lang="ru-RU" sz="1500" b="1">
                  <a:solidFill>
                    <a:srgbClr val="1D3A57"/>
                  </a:solidFill>
                  <a:latin typeface="Times New Roman" pitchFamily="18" charset="0"/>
                  <a:cs typeface="Times New Roman" pitchFamily="18" charset="0"/>
                </a:rPr>
                <a:t>Средняя скорость</a:t>
              </a:r>
            </a:p>
            <a:p>
              <a:pPr marL="395288" indent="-285750">
                <a:lnSpc>
                  <a:spcPct val="115000"/>
                </a:lnSpc>
              </a:pPr>
              <a:r>
                <a:rPr lang="ru-RU" sz="1500" b="1">
                  <a:solidFill>
                    <a:srgbClr val="1D3A57"/>
                  </a:solidFill>
                  <a:latin typeface="Times New Roman" pitchFamily="18" charset="0"/>
                  <a:cs typeface="Times New Roman" pitchFamily="18" charset="0"/>
                </a:rPr>
                <a:t>                15 км/ч</a:t>
              </a:r>
            </a:p>
          </p:txBody>
        </p:sp>
        <p:sp>
          <p:nvSpPr>
            <p:cNvPr id="16401" name="TextBox 29"/>
            <p:cNvSpPr txBox="1">
              <a:spLocks noChangeArrowheads="1"/>
            </p:cNvSpPr>
            <p:nvPr/>
          </p:nvSpPr>
          <p:spPr bwMode="auto">
            <a:xfrm>
              <a:off x="6745154" y="3831047"/>
              <a:ext cx="2016452" cy="611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95288" indent="-285750">
                <a:lnSpc>
                  <a:spcPct val="115000"/>
                </a:lnSpc>
                <a:buFontTx/>
                <a:buBlip>
                  <a:blip r:embed="rId3"/>
                </a:buBlip>
              </a:pPr>
              <a:r>
                <a:rPr lang="ru-RU" sz="1500" b="1">
                  <a:solidFill>
                    <a:srgbClr val="1D3A57"/>
                  </a:solidFill>
                  <a:latin typeface="Times New Roman" pitchFamily="18" charset="0"/>
                  <a:cs typeface="Times New Roman" pitchFamily="18" charset="0"/>
                </a:rPr>
                <a:t>Средняя скорость</a:t>
              </a:r>
            </a:p>
            <a:p>
              <a:pPr marL="395288" indent="-285750">
                <a:lnSpc>
                  <a:spcPct val="115000"/>
                </a:lnSpc>
              </a:pPr>
              <a:r>
                <a:rPr lang="ru-RU" sz="1500" b="1">
                  <a:solidFill>
                    <a:srgbClr val="1D3A57"/>
                  </a:solidFill>
                  <a:latin typeface="Times New Roman" pitchFamily="18" charset="0"/>
                  <a:cs typeface="Times New Roman" pitchFamily="18" charset="0"/>
                </a:rPr>
                <a:t>                14 км/ч</a:t>
              </a:r>
            </a:p>
          </p:txBody>
        </p:sp>
      </p:grpSp>
      <p:sp>
        <p:nvSpPr>
          <p:cNvPr id="16387" name="TextBox 23"/>
          <p:cNvSpPr txBox="1">
            <a:spLocks noChangeArrowheads="1"/>
          </p:cNvSpPr>
          <p:nvPr/>
        </p:nvSpPr>
        <p:spPr bwMode="auto">
          <a:xfrm>
            <a:off x="377825" y="6772275"/>
            <a:ext cx="82708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1300" b="1" dirty="0">
                <a:solidFill>
                  <a:srgbClr val="1D3A57"/>
                </a:solidFill>
                <a:latin typeface="Arial Black" pitchFamily="34" charset="0"/>
              </a:rPr>
              <a:t>Сравнение вместимости и скорости движения подвижного состава </a:t>
            </a:r>
          </a:p>
          <a:p>
            <a:pPr marL="285750" indent="-285750"/>
            <a:r>
              <a:rPr lang="ru-RU" sz="1300" b="1" dirty="0">
                <a:solidFill>
                  <a:srgbClr val="1D3A57"/>
                </a:solidFill>
                <a:latin typeface="Arial Black" pitchFamily="34" charset="0"/>
              </a:rPr>
              <a:t>различных видов транспорта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192"/>
            <a:ext cx="10747300" cy="7598247"/>
          </a:xfrm>
        </p:spPr>
      </p:pic>
      <p:sp>
        <p:nvSpPr>
          <p:cNvPr id="17410" name="TextBox 23"/>
          <p:cNvSpPr txBox="1">
            <a:spLocks noChangeArrowheads="1"/>
          </p:cNvSpPr>
          <p:nvPr/>
        </p:nvSpPr>
        <p:spPr bwMode="auto">
          <a:xfrm>
            <a:off x="377825" y="6772275"/>
            <a:ext cx="82708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1300" b="1" dirty="0">
                <a:solidFill>
                  <a:srgbClr val="00385E"/>
                </a:solidFill>
                <a:latin typeface="Arial Black" pitchFamily="34" charset="0"/>
                <a:ea typeface="Batang"/>
                <a:cs typeface="Batang"/>
              </a:rPr>
              <a:t>Прибытие в Санкт-Петербург (среднесуточный пассажиропоток, </a:t>
            </a:r>
            <a:r>
              <a:rPr lang="ru-RU" sz="1300" b="1" dirty="0" err="1">
                <a:solidFill>
                  <a:srgbClr val="00385E"/>
                </a:solidFill>
                <a:latin typeface="Arial Black" pitchFamily="34" charset="0"/>
                <a:ea typeface="Batang"/>
                <a:cs typeface="Batang"/>
              </a:rPr>
              <a:t>тыс.чел</a:t>
            </a:r>
            <a:r>
              <a:rPr lang="ru-RU" sz="1300" b="1" dirty="0">
                <a:solidFill>
                  <a:srgbClr val="00385E"/>
                </a:solidFill>
                <a:latin typeface="Arial Black" pitchFamily="34" charset="0"/>
                <a:ea typeface="Batang"/>
                <a:cs typeface="Batang"/>
              </a:rPr>
              <a:t>.). 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None/>
            </a:pPr>
            <a:r>
              <a:rPr lang="ru-RU" sz="1300" b="1" dirty="0">
                <a:solidFill>
                  <a:srgbClr val="00385E"/>
                </a:solidFill>
                <a:latin typeface="Arial Black" pitchFamily="34" charset="0"/>
                <a:ea typeface="Batang"/>
                <a:cs typeface="Batang"/>
              </a:rPr>
              <a:t>Трудовые корреспонденции.</a:t>
            </a:r>
          </a:p>
        </p:txBody>
      </p:sp>
      <p:sp>
        <p:nvSpPr>
          <p:cNvPr id="17411" name="TextBox 47"/>
          <p:cNvSpPr txBox="1">
            <a:spLocks noChangeArrowheads="1"/>
          </p:cNvSpPr>
          <p:nvPr/>
        </p:nvSpPr>
        <p:spPr bwMode="auto">
          <a:xfrm>
            <a:off x="6859588" y="3348038"/>
            <a:ext cx="3600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0350" indent="-260350">
              <a:buFontTx/>
              <a:buAutoNum type="arabicPlain" startAt="10"/>
            </a:pPr>
            <a:r>
              <a:rPr lang="ru-RU" sz="1500" b="1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-  железнодорожный  транспорт</a:t>
            </a:r>
          </a:p>
          <a:p>
            <a:pPr marL="260350" indent="-260350">
              <a:buFontTx/>
              <a:buAutoNum type="arabicPlain" startAt="10"/>
            </a:pPr>
            <a:r>
              <a:rPr lang="ru-RU" sz="1500" b="1">
                <a:solidFill>
                  <a:srgbClr val="0099CC"/>
                </a:solidFill>
                <a:latin typeface="Arial Narrow" pitchFamily="34" charset="0"/>
                <a:cs typeface="Arial" charset="0"/>
              </a:rPr>
              <a:t>-  автобус</a:t>
            </a:r>
          </a:p>
          <a:p>
            <a:pPr marL="260350" indent="-260350"/>
            <a:r>
              <a:rPr lang="ru-RU" sz="1500" b="1">
                <a:solidFill>
                  <a:srgbClr val="1D3A57"/>
                </a:solidFill>
                <a:latin typeface="Arial Narrow" pitchFamily="34" charset="0"/>
                <a:cs typeface="Arial" charset="0"/>
              </a:rPr>
              <a:t>16   -  индивидуальный транспорт</a:t>
            </a:r>
          </a:p>
          <a:p>
            <a:pPr marL="260350" indent="-260350"/>
            <a:r>
              <a:rPr lang="ru-RU" sz="1500" b="1">
                <a:solidFill>
                  <a:srgbClr val="953735"/>
                </a:solidFill>
                <a:latin typeface="Arial Narrow" pitchFamily="34" charset="0"/>
                <a:cs typeface="Arial" charset="0"/>
              </a:rPr>
              <a:t>40   -  суммарное прибытие</a:t>
            </a:r>
            <a:endParaRPr lang="ru-RU" sz="1500" b="1">
              <a:solidFill>
                <a:srgbClr val="FF0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7412" name="TextBox 63"/>
          <p:cNvSpPr txBox="1">
            <a:spLocks noChangeArrowheads="1"/>
          </p:cNvSpPr>
          <p:nvPr/>
        </p:nvSpPr>
        <p:spPr bwMode="auto">
          <a:xfrm>
            <a:off x="7507288" y="2921000"/>
            <a:ext cx="241458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b="1" u="sng">
                <a:solidFill>
                  <a:srgbClr val="1D3A57"/>
                </a:solidFill>
                <a:latin typeface="Arial Narrow" pitchFamily="34" charset="0"/>
                <a:cs typeface="Arial" charset="0"/>
              </a:rPr>
              <a:t>Условные обозначения</a:t>
            </a:r>
          </a:p>
        </p:txBody>
      </p:sp>
      <p:grpSp>
        <p:nvGrpSpPr>
          <p:cNvPr id="17413" name="Группа 1"/>
          <p:cNvGrpSpPr>
            <a:grpSpLocks noChangeAspect="1"/>
          </p:cNvGrpSpPr>
          <p:nvPr/>
        </p:nvGrpSpPr>
        <p:grpSpPr bwMode="auto">
          <a:xfrm>
            <a:off x="809625" y="1189038"/>
            <a:ext cx="5781675" cy="5399087"/>
            <a:chOff x="3409122" y="1409437"/>
            <a:chExt cx="5497610" cy="5134564"/>
          </a:xfrm>
        </p:grpSpPr>
        <p:pic>
          <p:nvPicPr>
            <p:cNvPr id="17416" name="Рисунок 2"/>
            <p:cNvPicPr>
              <a:picLocks noChangeAspect="1"/>
            </p:cNvPicPr>
            <p:nvPr/>
          </p:nvPicPr>
          <p:blipFill>
            <a:blip r:embed="rId3"/>
            <a:srcRect l="22787" t="4913"/>
            <a:stretch>
              <a:fillRect/>
            </a:stretch>
          </p:blipFill>
          <p:spPr bwMode="auto">
            <a:xfrm>
              <a:off x="3409122" y="1409437"/>
              <a:ext cx="5497610" cy="5134564"/>
            </a:xfrm>
            <a:prstGeom prst="rect">
              <a:avLst/>
            </a:prstGeom>
            <a:noFill/>
            <a:ln w="19050" cmpd="thickThin">
              <a:solidFill>
                <a:srgbClr val="336699"/>
              </a:solidFill>
              <a:miter lim="800000"/>
              <a:headEnd/>
              <a:tailEnd/>
            </a:ln>
          </p:spPr>
        </p:pic>
        <p:sp>
          <p:nvSpPr>
            <p:cNvPr id="17417" name="TextBox 33"/>
            <p:cNvSpPr txBox="1">
              <a:spLocks noChangeArrowheads="1"/>
            </p:cNvSpPr>
            <p:nvPr/>
          </p:nvSpPr>
          <p:spPr bwMode="auto">
            <a:xfrm>
              <a:off x="4849188" y="2615704"/>
              <a:ext cx="324544" cy="747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100" b="1">
                  <a:solidFill>
                    <a:srgbClr val="FF0000"/>
                  </a:solidFill>
                  <a:cs typeface="Arial" charset="0"/>
                </a:rPr>
                <a:t>4</a:t>
              </a:r>
            </a:p>
            <a:p>
              <a:pPr algn="ctr"/>
              <a:r>
                <a:rPr lang="ru-RU" sz="1100" b="1">
                  <a:solidFill>
                    <a:srgbClr val="0099CC"/>
                  </a:solidFill>
                  <a:cs typeface="Arial" charset="0"/>
                </a:rPr>
                <a:t>9</a:t>
              </a:r>
            </a:p>
            <a:p>
              <a:pPr algn="ctr"/>
              <a:r>
                <a:rPr lang="ru-RU" sz="1100" b="1" u="sng">
                  <a:solidFill>
                    <a:srgbClr val="1C3854"/>
                  </a:solidFill>
                  <a:cs typeface="Arial" charset="0"/>
                </a:rPr>
                <a:t>12</a:t>
              </a:r>
            </a:p>
            <a:p>
              <a:pPr algn="ctr"/>
              <a:r>
                <a:rPr lang="ru-RU" sz="1100" b="1">
                  <a:solidFill>
                    <a:srgbClr val="953735"/>
                  </a:solidFill>
                  <a:cs typeface="Arial" charset="0"/>
                </a:rPr>
                <a:t>25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487708" y="1617779"/>
              <a:ext cx="347186" cy="102208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3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11</a:t>
              </a:r>
            </a:p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300" b="1" dirty="0">
                  <a:solidFill>
                    <a:srgbClr val="0099CC"/>
                  </a:solidFill>
                  <a:latin typeface="Arial" pitchFamily="34" charset="0"/>
                  <a:cs typeface="Arial" pitchFamily="34" charset="0"/>
                </a:rPr>
                <a:t>18</a:t>
              </a:r>
            </a:p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300" b="1" u="sng" dirty="0">
                  <a:solidFill>
                    <a:srgbClr val="1C3854"/>
                  </a:solidFill>
                  <a:latin typeface="Arial" pitchFamily="34" charset="0"/>
                  <a:cs typeface="Arial" pitchFamily="34" charset="0"/>
                </a:rPr>
                <a:t> 8 </a:t>
              </a:r>
            </a:p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3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37</a:t>
              </a:r>
            </a:p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300" b="1" dirty="0">
                <a:solidFill>
                  <a:srgbClr val="1C3854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19" name="TextBox 35"/>
            <p:cNvSpPr txBox="1">
              <a:spLocks noChangeArrowheads="1"/>
            </p:cNvSpPr>
            <p:nvPr/>
          </p:nvSpPr>
          <p:spPr bwMode="auto">
            <a:xfrm>
              <a:off x="6047733" y="1711381"/>
              <a:ext cx="354734" cy="74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100" b="1">
                  <a:solidFill>
                    <a:srgbClr val="0099CC"/>
                  </a:solidFill>
                  <a:cs typeface="Arial" charset="0"/>
                </a:rPr>
                <a:t>3</a:t>
              </a:r>
            </a:p>
            <a:p>
              <a:pPr algn="ctr"/>
              <a:r>
                <a:rPr lang="ru-RU" sz="1100" b="1" u="sng">
                  <a:solidFill>
                    <a:srgbClr val="1C3854"/>
                  </a:solidFill>
                  <a:cs typeface="Arial" charset="0"/>
                </a:rPr>
                <a:t>20</a:t>
              </a:r>
            </a:p>
            <a:p>
              <a:pPr algn="ctr"/>
              <a:r>
                <a:rPr lang="ru-RU" sz="1100" b="1">
                  <a:solidFill>
                    <a:srgbClr val="953735"/>
                  </a:solidFill>
                  <a:cs typeface="Arial" charset="0"/>
                </a:rPr>
                <a:t>23</a:t>
              </a:r>
            </a:p>
            <a:p>
              <a:pPr algn="ctr"/>
              <a:endParaRPr lang="ru-RU" sz="1100" b="1">
                <a:solidFill>
                  <a:srgbClr val="1D3A57"/>
                </a:solidFill>
                <a:cs typeface="Arial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277178" y="2348484"/>
              <a:ext cx="249068" cy="5827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>
                <a:defRPr sz="1150" b="1">
                  <a:solidFill>
                    <a:srgbClr val="0099CC"/>
                  </a:solidFill>
                  <a:latin typeface="Arial" pitchFamily="34" charset="0"/>
                  <a:cs typeface="Arial" pitchFamily="34" charset="0"/>
                </a:defRPr>
              </a:lvl1pPr>
            </a:lstStyle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/>
                <a:t>2</a:t>
              </a:r>
            </a:p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u="sng" dirty="0" smtClean="0">
                  <a:solidFill>
                    <a:srgbClr val="1C3854"/>
                  </a:solidFill>
                </a:rPr>
                <a:t>6</a:t>
              </a:r>
            </a:p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>
                  <a:solidFill>
                    <a:schemeClr val="accent2">
                      <a:lumMod val="75000"/>
                    </a:schemeClr>
                  </a:solidFill>
                </a:rPr>
                <a:t>8</a:t>
              </a:r>
              <a:endParaRPr lang="ru-RU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7421" name="TextBox 37"/>
            <p:cNvSpPr txBox="1">
              <a:spLocks noChangeArrowheads="1"/>
            </p:cNvSpPr>
            <p:nvPr/>
          </p:nvSpPr>
          <p:spPr bwMode="auto">
            <a:xfrm>
              <a:off x="7647806" y="3273943"/>
              <a:ext cx="354734" cy="582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100" b="1">
                  <a:solidFill>
                    <a:srgbClr val="0099CC"/>
                  </a:solidFill>
                  <a:cs typeface="Arial" charset="0"/>
                </a:rPr>
                <a:t>7</a:t>
              </a:r>
            </a:p>
            <a:p>
              <a:pPr algn="ctr"/>
              <a:r>
                <a:rPr lang="ru-RU" sz="1100" b="1" u="sng">
                  <a:solidFill>
                    <a:srgbClr val="1C3854"/>
                  </a:solidFill>
                  <a:cs typeface="Arial" charset="0"/>
                </a:rPr>
                <a:t>22</a:t>
              </a:r>
            </a:p>
            <a:p>
              <a:pPr algn="ctr"/>
              <a:r>
                <a:rPr lang="ru-RU" sz="1100" b="1">
                  <a:solidFill>
                    <a:srgbClr val="953735"/>
                  </a:solidFill>
                  <a:cs typeface="Arial" charset="0"/>
                </a:rPr>
                <a:t>29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409305" y="3903498"/>
              <a:ext cx="324544" cy="5827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>
                <a:defRPr sz="1150" b="1">
                  <a:solidFill>
                    <a:srgbClr val="0099CC"/>
                  </a:solidFill>
                  <a:latin typeface="Arial" pitchFamily="34" charset="0"/>
                  <a:cs typeface="Arial" pitchFamily="34" charset="0"/>
                </a:defRPr>
              </a:lvl1pPr>
            </a:lstStyle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/>
                <a:t> 5</a:t>
              </a:r>
            </a:p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u="sng" dirty="0" smtClean="0">
                  <a:solidFill>
                    <a:srgbClr val="1C3854"/>
                  </a:solidFill>
                </a:rPr>
                <a:t>10</a:t>
              </a:r>
            </a:p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>
                  <a:solidFill>
                    <a:schemeClr val="accent2">
                      <a:lumMod val="75000"/>
                    </a:schemeClr>
                  </a:solidFill>
                </a:rPr>
                <a:t>15</a:t>
              </a:r>
              <a:endParaRPr lang="ru-RU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724792" y="4668926"/>
              <a:ext cx="249068" cy="5842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>
                <a:defRPr sz="1150" b="1">
                  <a:solidFill>
                    <a:srgbClr val="0099CC"/>
                  </a:solidFill>
                  <a:latin typeface="Arial" pitchFamily="34" charset="0"/>
                  <a:cs typeface="Arial" pitchFamily="34" charset="0"/>
                </a:defRPr>
              </a:lvl1pPr>
            </a:lstStyle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/>
                <a:t>1</a:t>
              </a:r>
            </a:p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u="sng" dirty="0" smtClean="0">
                  <a:solidFill>
                    <a:srgbClr val="1C3854"/>
                  </a:solidFill>
                </a:rPr>
                <a:t>4</a:t>
              </a:r>
            </a:p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>
                  <a:solidFill>
                    <a:schemeClr val="accent2">
                      <a:lumMod val="75000"/>
                    </a:schemeClr>
                  </a:solidFill>
                </a:rPr>
                <a:t>5</a:t>
              </a:r>
              <a:endParaRPr lang="ru-RU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7424" name="TextBox 40"/>
            <p:cNvSpPr txBox="1">
              <a:spLocks noChangeArrowheads="1"/>
            </p:cNvSpPr>
            <p:nvPr/>
          </p:nvSpPr>
          <p:spPr bwMode="auto">
            <a:xfrm>
              <a:off x="6920226" y="2119006"/>
              <a:ext cx="354734" cy="74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100" b="1">
                  <a:solidFill>
                    <a:srgbClr val="FF0000"/>
                  </a:solidFill>
                  <a:cs typeface="Arial" charset="0"/>
                </a:rPr>
                <a:t>11</a:t>
              </a:r>
            </a:p>
            <a:p>
              <a:pPr algn="ctr"/>
              <a:r>
                <a:rPr lang="ru-RU" sz="1100" b="1">
                  <a:solidFill>
                    <a:srgbClr val="0099CC"/>
                  </a:solidFill>
                  <a:cs typeface="Arial" charset="0"/>
                </a:rPr>
                <a:t>6</a:t>
              </a:r>
            </a:p>
            <a:p>
              <a:pPr algn="ctr"/>
              <a:r>
                <a:rPr lang="ru-RU" sz="1100" b="1" u="sng">
                  <a:solidFill>
                    <a:srgbClr val="1C3854"/>
                  </a:solidFill>
                  <a:cs typeface="Arial" charset="0"/>
                </a:rPr>
                <a:t>15</a:t>
              </a:r>
            </a:p>
            <a:p>
              <a:pPr algn="ctr"/>
              <a:r>
                <a:rPr lang="ru-RU" sz="1100" b="1">
                  <a:solidFill>
                    <a:srgbClr val="953735"/>
                  </a:solidFill>
                  <a:cs typeface="Arial" charset="0"/>
                </a:rPr>
                <a:t>32</a:t>
              </a:r>
            </a:p>
          </p:txBody>
        </p:sp>
        <p:sp>
          <p:nvSpPr>
            <p:cNvPr id="17425" name="TextBox 41"/>
            <p:cNvSpPr txBox="1">
              <a:spLocks noChangeArrowheads="1"/>
            </p:cNvSpPr>
            <p:nvPr/>
          </p:nvSpPr>
          <p:spPr bwMode="auto">
            <a:xfrm>
              <a:off x="7265903" y="2673074"/>
              <a:ext cx="362281" cy="834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300" b="1">
                  <a:solidFill>
                    <a:srgbClr val="FF0000"/>
                  </a:solidFill>
                  <a:cs typeface="Arial" charset="0"/>
                </a:rPr>
                <a:t>11</a:t>
              </a:r>
            </a:p>
            <a:p>
              <a:pPr algn="ctr"/>
              <a:r>
                <a:rPr lang="ru-RU" sz="1300" b="1">
                  <a:solidFill>
                    <a:srgbClr val="0099CC"/>
                  </a:solidFill>
                  <a:cs typeface="Arial" charset="0"/>
                </a:rPr>
                <a:t>7</a:t>
              </a:r>
            </a:p>
            <a:p>
              <a:pPr algn="ctr"/>
              <a:r>
                <a:rPr lang="ru-RU" sz="1300" b="1" u="sng">
                  <a:solidFill>
                    <a:srgbClr val="1C3854"/>
                  </a:solidFill>
                  <a:cs typeface="Arial" charset="0"/>
                </a:rPr>
                <a:t>4</a:t>
              </a:r>
            </a:p>
            <a:p>
              <a:pPr algn="ctr"/>
              <a:r>
                <a:rPr lang="ru-RU" sz="1300" b="1">
                  <a:solidFill>
                    <a:srgbClr val="953735"/>
                  </a:solidFill>
                  <a:cs typeface="Arial" charset="0"/>
                </a:rPr>
                <a:t>22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074195" y="5088629"/>
              <a:ext cx="326053" cy="7473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>
                <a:defRPr sz="115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1pPr>
            </a:lstStyle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/>
                <a:t>21</a:t>
              </a:r>
            </a:p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rgbClr val="0099CC"/>
                  </a:solidFill>
                </a:rPr>
                <a:t> </a:t>
              </a:r>
              <a:r>
                <a:rPr lang="ru-RU" dirty="0" smtClean="0">
                  <a:solidFill>
                    <a:srgbClr val="0099CC"/>
                  </a:solidFill>
                </a:rPr>
                <a:t>7</a:t>
              </a:r>
              <a:endParaRPr lang="ru-RU" dirty="0">
                <a:solidFill>
                  <a:srgbClr val="0099CC"/>
                </a:solidFill>
              </a:endParaRPr>
            </a:p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u="sng" dirty="0" smtClean="0">
                  <a:solidFill>
                    <a:srgbClr val="1C3854"/>
                  </a:solidFill>
                </a:rPr>
                <a:t> 7</a:t>
              </a:r>
            </a:p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>
                  <a:solidFill>
                    <a:schemeClr val="accent2">
                      <a:lumMod val="75000"/>
                    </a:schemeClr>
                  </a:solidFill>
                </a:rPr>
                <a:t>35</a:t>
              </a:r>
              <a:endParaRPr lang="ru-RU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588135" y="5577779"/>
              <a:ext cx="326053" cy="5827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>
                <a:defRPr sz="1150" b="1">
                  <a:solidFill>
                    <a:srgbClr val="0099CC"/>
                  </a:solidFill>
                  <a:latin typeface="Arial" pitchFamily="34" charset="0"/>
                  <a:cs typeface="Arial" pitchFamily="34" charset="0"/>
                </a:defRPr>
              </a:lvl1pPr>
            </a:lstStyle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/>
                <a:t>14</a:t>
              </a:r>
            </a:p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u="sng" dirty="0" smtClean="0">
                  <a:solidFill>
                    <a:srgbClr val="1C3854"/>
                  </a:solidFill>
                </a:rPr>
                <a:t>16</a:t>
              </a:r>
            </a:p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accent2">
                      <a:lumMod val="75000"/>
                    </a:schemeClr>
                  </a:solidFill>
                </a:rPr>
                <a:t>30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457518" y="5491725"/>
              <a:ext cx="324543" cy="74882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>
                <a:defRPr sz="115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1pPr>
            </a:lstStyle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/>
                <a:t> 8</a:t>
              </a:r>
            </a:p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>
                  <a:solidFill>
                    <a:srgbClr val="0099CC"/>
                  </a:solidFill>
                </a:rPr>
                <a:t> 5</a:t>
              </a:r>
              <a:endParaRPr lang="ru-RU" dirty="0">
                <a:solidFill>
                  <a:srgbClr val="0099CC"/>
                </a:solidFill>
              </a:endParaRPr>
            </a:p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u="sng" dirty="0" smtClean="0">
                  <a:solidFill>
                    <a:srgbClr val="1C3854"/>
                  </a:solidFill>
                </a:rPr>
                <a:t>14</a:t>
              </a:r>
            </a:p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>
                  <a:solidFill>
                    <a:schemeClr val="accent2">
                      <a:lumMod val="75000"/>
                    </a:schemeClr>
                  </a:solidFill>
                </a:rPr>
                <a:t>27</a:t>
              </a:r>
              <a:endParaRPr lang="ru-RU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7429" name="TextBox 45"/>
            <p:cNvSpPr txBox="1">
              <a:spLocks noChangeArrowheads="1"/>
            </p:cNvSpPr>
            <p:nvPr/>
          </p:nvSpPr>
          <p:spPr bwMode="auto">
            <a:xfrm>
              <a:off x="4971458" y="5040318"/>
              <a:ext cx="326053" cy="747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100" b="1">
                  <a:solidFill>
                    <a:srgbClr val="FF0000"/>
                  </a:solidFill>
                  <a:cs typeface="Arial" charset="0"/>
                </a:rPr>
                <a:t>5</a:t>
              </a:r>
            </a:p>
            <a:p>
              <a:pPr algn="ctr"/>
              <a:r>
                <a:rPr lang="ru-RU" sz="1100" b="1">
                  <a:solidFill>
                    <a:srgbClr val="0099CC"/>
                  </a:solidFill>
                  <a:cs typeface="Arial" charset="0"/>
                </a:rPr>
                <a:t>21</a:t>
              </a:r>
            </a:p>
            <a:p>
              <a:pPr algn="ctr"/>
              <a:r>
                <a:rPr lang="ru-RU" sz="1100" b="1" u="sng">
                  <a:solidFill>
                    <a:srgbClr val="1C3854"/>
                  </a:solidFill>
                  <a:cs typeface="Arial" charset="0"/>
                </a:rPr>
                <a:t>14</a:t>
              </a:r>
            </a:p>
            <a:p>
              <a:pPr algn="ctr"/>
              <a:r>
                <a:rPr lang="ru-RU" sz="1100" b="1">
                  <a:solidFill>
                    <a:srgbClr val="953735"/>
                  </a:solidFill>
                  <a:cs typeface="Arial" charset="0"/>
                </a:rPr>
                <a:t>40</a:t>
              </a:r>
            </a:p>
          </p:txBody>
        </p:sp>
        <p:sp>
          <p:nvSpPr>
            <p:cNvPr id="17430" name="TextBox 46"/>
            <p:cNvSpPr txBox="1">
              <a:spLocks noChangeArrowheads="1"/>
            </p:cNvSpPr>
            <p:nvPr/>
          </p:nvSpPr>
          <p:spPr bwMode="auto">
            <a:xfrm>
              <a:off x="4287653" y="4176757"/>
              <a:ext cx="354734" cy="74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100" b="1">
                  <a:solidFill>
                    <a:srgbClr val="FF0000"/>
                  </a:solidFill>
                  <a:cs typeface="Arial" charset="0"/>
                </a:rPr>
                <a:t>10</a:t>
              </a:r>
            </a:p>
            <a:p>
              <a:pPr algn="ctr"/>
              <a:r>
                <a:rPr lang="ru-RU" sz="1100" b="1">
                  <a:solidFill>
                    <a:srgbClr val="0099CC"/>
                  </a:solidFill>
                  <a:cs typeface="Arial" charset="0"/>
                </a:rPr>
                <a:t>12</a:t>
              </a:r>
            </a:p>
            <a:p>
              <a:pPr algn="ctr"/>
              <a:r>
                <a:rPr lang="ru-RU" sz="1100" b="1" u="sng">
                  <a:solidFill>
                    <a:srgbClr val="1C3854"/>
                  </a:solidFill>
                  <a:cs typeface="Arial" charset="0"/>
                </a:rPr>
                <a:t>20</a:t>
              </a:r>
            </a:p>
            <a:p>
              <a:pPr algn="ctr"/>
              <a:r>
                <a:rPr lang="ru-RU" sz="1100" b="1">
                  <a:solidFill>
                    <a:srgbClr val="953735"/>
                  </a:solidFill>
                  <a:cs typeface="Arial" charset="0"/>
                </a:rPr>
                <a:t>42</a:t>
              </a:r>
            </a:p>
          </p:txBody>
        </p:sp>
        <p:sp>
          <p:nvSpPr>
            <p:cNvPr id="17431" name="Стрелка вправо 7"/>
            <p:cNvSpPr>
              <a:spLocks noChangeArrowheads="1"/>
            </p:cNvSpPr>
            <p:nvPr/>
          </p:nvSpPr>
          <p:spPr bwMode="auto">
            <a:xfrm rot="5400000">
              <a:off x="5769389" y="1923685"/>
              <a:ext cx="198061" cy="152784"/>
            </a:xfrm>
            <a:prstGeom prst="rightArrow">
              <a:avLst>
                <a:gd name="adj1" fmla="val 50000"/>
                <a:gd name="adj2" fmla="val 49609"/>
              </a:avLst>
            </a:prstGeom>
            <a:gradFill rotWithShape="0">
              <a:gsLst>
                <a:gs pos="0">
                  <a:srgbClr val="336699"/>
                </a:gs>
                <a:gs pos="50000">
                  <a:srgbClr val="F0F5FA"/>
                </a:gs>
                <a:gs pos="100000">
                  <a:srgbClr val="336699"/>
                </a:gs>
              </a:gsLst>
              <a:lin ang="5400000"/>
            </a:gradFill>
            <a:ln w="9525" algn="ctr">
              <a:solidFill>
                <a:srgbClr val="336699"/>
              </a:solidFill>
              <a:round/>
              <a:headEnd/>
              <a:tailEnd/>
            </a:ln>
          </p:spPr>
          <p:txBody>
            <a:bodyPr/>
            <a:lstStyle/>
            <a:p>
              <a:pPr defTabSz="1090613"/>
              <a:endParaRPr lang="ru-RU">
                <a:latin typeface="Myriad Pro"/>
              </a:endParaRPr>
            </a:p>
          </p:txBody>
        </p:sp>
        <p:sp>
          <p:nvSpPr>
            <p:cNvPr id="17432" name="Стрелка вправо 64"/>
            <p:cNvSpPr>
              <a:spLocks noChangeArrowheads="1"/>
            </p:cNvSpPr>
            <p:nvPr/>
          </p:nvSpPr>
          <p:spPr bwMode="auto">
            <a:xfrm rot="5400000">
              <a:off x="6317154" y="2035860"/>
              <a:ext cx="198061" cy="151048"/>
            </a:xfrm>
            <a:prstGeom prst="rightArrow">
              <a:avLst>
                <a:gd name="adj1" fmla="val 50000"/>
                <a:gd name="adj2" fmla="val 50179"/>
              </a:avLst>
            </a:prstGeom>
            <a:gradFill rotWithShape="0">
              <a:gsLst>
                <a:gs pos="0">
                  <a:srgbClr val="336699"/>
                </a:gs>
                <a:gs pos="50000">
                  <a:srgbClr val="F0F5FA"/>
                </a:gs>
                <a:gs pos="100000">
                  <a:srgbClr val="336699"/>
                </a:gs>
              </a:gsLst>
              <a:lin ang="5400000"/>
            </a:gradFill>
            <a:ln w="9525" algn="ctr">
              <a:solidFill>
                <a:srgbClr val="336699"/>
              </a:solidFill>
              <a:round/>
              <a:headEnd/>
              <a:tailEnd/>
            </a:ln>
          </p:spPr>
          <p:txBody>
            <a:bodyPr/>
            <a:lstStyle/>
            <a:p>
              <a:pPr defTabSz="1090613"/>
              <a:endParaRPr lang="ru-RU">
                <a:latin typeface="Myriad Pro"/>
              </a:endParaRPr>
            </a:p>
          </p:txBody>
        </p:sp>
        <p:sp>
          <p:nvSpPr>
            <p:cNvPr id="17433" name="Стрелка вправо 65"/>
            <p:cNvSpPr>
              <a:spLocks noChangeArrowheads="1"/>
            </p:cNvSpPr>
            <p:nvPr/>
          </p:nvSpPr>
          <p:spPr bwMode="auto">
            <a:xfrm rot="5400000">
              <a:off x="6493376" y="2548966"/>
              <a:ext cx="198061" cy="152784"/>
            </a:xfrm>
            <a:prstGeom prst="rightArrow">
              <a:avLst>
                <a:gd name="adj1" fmla="val 50000"/>
                <a:gd name="adj2" fmla="val 49609"/>
              </a:avLst>
            </a:prstGeom>
            <a:gradFill rotWithShape="0">
              <a:gsLst>
                <a:gs pos="0">
                  <a:srgbClr val="336699"/>
                </a:gs>
                <a:gs pos="50000">
                  <a:srgbClr val="F0F5FA"/>
                </a:gs>
                <a:gs pos="100000">
                  <a:srgbClr val="336699"/>
                </a:gs>
              </a:gsLst>
              <a:lin ang="5400000"/>
            </a:gradFill>
            <a:ln w="9525" algn="ctr">
              <a:solidFill>
                <a:srgbClr val="336699"/>
              </a:solidFill>
              <a:round/>
              <a:headEnd/>
              <a:tailEnd/>
            </a:ln>
          </p:spPr>
          <p:txBody>
            <a:bodyPr/>
            <a:lstStyle/>
            <a:p>
              <a:pPr defTabSz="1090613"/>
              <a:endParaRPr lang="ru-RU">
                <a:latin typeface="Myriad Pro"/>
              </a:endParaRPr>
            </a:p>
          </p:txBody>
        </p:sp>
        <p:sp>
          <p:nvSpPr>
            <p:cNvPr id="17434" name="Стрелка вправо 66"/>
            <p:cNvSpPr>
              <a:spLocks noChangeArrowheads="1"/>
            </p:cNvSpPr>
            <p:nvPr/>
          </p:nvSpPr>
          <p:spPr bwMode="auto">
            <a:xfrm rot="10800000">
              <a:off x="6969158" y="2879893"/>
              <a:ext cx="208341" cy="142407"/>
            </a:xfrm>
            <a:prstGeom prst="rightArrow">
              <a:avLst>
                <a:gd name="adj1" fmla="val 50000"/>
                <a:gd name="adj2" fmla="val 49762"/>
              </a:avLst>
            </a:prstGeom>
            <a:gradFill rotWithShape="0">
              <a:gsLst>
                <a:gs pos="0">
                  <a:srgbClr val="336699"/>
                </a:gs>
                <a:gs pos="50000">
                  <a:srgbClr val="F0F5FA"/>
                </a:gs>
                <a:gs pos="100000">
                  <a:srgbClr val="336699"/>
                </a:gs>
              </a:gsLst>
              <a:lin ang="5400000"/>
            </a:gradFill>
            <a:ln w="9525" algn="ctr">
              <a:solidFill>
                <a:srgbClr val="336699"/>
              </a:solidFill>
              <a:round/>
              <a:headEnd/>
              <a:tailEnd/>
            </a:ln>
          </p:spPr>
          <p:txBody>
            <a:bodyPr/>
            <a:lstStyle/>
            <a:p>
              <a:pPr defTabSz="1090613"/>
              <a:endParaRPr lang="ru-RU">
                <a:latin typeface="Myriad Pro"/>
              </a:endParaRPr>
            </a:p>
          </p:txBody>
        </p:sp>
        <p:sp>
          <p:nvSpPr>
            <p:cNvPr id="17435" name="Стрелка вправо 67"/>
            <p:cNvSpPr>
              <a:spLocks noChangeArrowheads="1"/>
            </p:cNvSpPr>
            <p:nvPr/>
          </p:nvSpPr>
          <p:spPr bwMode="auto">
            <a:xfrm rot="10800000">
              <a:off x="7281668" y="3474639"/>
              <a:ext cx="210078" cy="144044"/>
            </a:xfrm>
            <a:prstGeom prst="rightArrow">
              <a:avLst>
                <a:gd name="adj1" fmla="val 50000"/>
                <a:gd name="adj2" fmla="val 49607"/>
              </a:avLst>
            </a:prstGeom>
            <a:gradFill rotWithShape="0">
              <a:gsLst>
                <a:gs pos="0">
                  <a:srgbClr val="336699"/>
                </a:gs>
                <a:gs pos="50000">
                  <a:srgbClr val="F0F5FA"/>
                </a:gs>
                <a:gs pos="100000">
                  <a:srgbClr val="336699"/>
                </a:gs>
              </a:gsLst>
              <a:lin ang="5400000"/>
            </a:gradFill>
            <a:ln w="9525" algn="ctr">
              <a:solidFill>
                <a:srgbClr val="336699"/>
              </a:solidFill>
              <a:round/>
              <a:headEnd/>
              <a:tailEnd/>
            </a:ln>
          </p:spPr>
          <p:txBody>
            <a:bodyPr/>
            <a:lstStyle/>
            <a:p>
              <a:pPr defTabSz="1090613"/>
              <a:endParaRPr lang="ru-RU">
                <a:latin typeface="Myriad Pro"/>
              </a:endParaRPr>
            </a:p>
          </p:txBody>
        </p:sp>
        <p:sp>
          <p:nvSpPr>
            <p:cNvPr id="17436" name="Стрелка вправо 68"/>
            <p:cNvSpPr>
              <a:spLocks noChangeArrowheads="1"/>
            </p:cNvSpPr>
            <p:nvPr/>
          </p:nvSpPr>
          <p:spPr bwMode="auto">
            <a:xfrm rot="10800000">
              <a:off x="7660157" y="3843999"/>
              <a:ext cx="210078" cy="144044"/>
            </a:xfrm>
            <a:prstGeom prst="rightArrow">
              <a:avLst>
                <a:gd name="adj1" fmla="val 50000"/>
                <a:gd name="adj2" fmla="val 49607"/>
              </a:avLst>
            </a:prstGeom>
            <a:gradFill rotWithShape="0">
              <a:gsLst>
                <a:gs pos="0">
                  <a:srgbClr val="336699"/>
                </a:gs>
                <a:gs pos="50000">
                  <a:srgbClr val="F0F5FA"/>
                </a:gs>
                <a:gs pos="100000">
                  <a:srgbClr val="336699"/>
                </a:gs>
              </a:gsLst>
              <a:lin ang="5400000"/>
            </a:gradFill>
            <a:ln w="9525" algn="ctr">
              <a:solidFill>
                <a:srgbClr val="336699"/>
              </a:solidFill>
              <a:round/>
              <a:headEnd/>
              <a:tailEnd/>
            </a:ln>
          </p:spPr>
          <p:txBody>
            <a:bodyPr/>
            <a:lstStyle/>
            <a:p>
              <a:pPr defTabSz="1090613"/>
              <a:endParaRPr lang="ru-RU">
                <a:latin typeface="Myriad Pro"/>
              </a:endParaRPr>
            </a:p>
          </p:txBody>
        </p:sp>
        <p:sp>
          <p:nvSpPr>
            <p:cNvPr id="17437" name="Стрелка вправо 69"/>
            <p:cNvSpPr>
              <a:spLocks noChangeArrowheads="1"/>
            </p:cNvSpPr>
            <p:nvPr/>
          </p:nvSpPr>
          <p:spPr bwMode="auto">
            <a:xfrm rot="10800000">
              <a:off x="7476122" y="4474190"/>
              <a:ext cx="210078" cy="142407"/>
            </a:xfrm>
            <a:prstGeom prst="rightArrow">
              <a:avLst>
                <a:gd name="adj1" fmla="val 50000"/>
                <a:gd name="adj2" fmla="val 50177"/>
              </a:avLst>
            </a:prstGeom>
            <a:gradFill rotWithShape="0">
              <a:gsLst>
                <a:gs pos="0">
                  <a:srgbClr val="336699"/>
                </a:gs>
                <a:gs pos="50000">
                  <a:srgbClr val="F0F5FA"/>
                </a:gs>
                <a:gs pos="100000">
                  <a:srgbClr val="336699"/>
                </a:gs>
              </a:gsLst>
              <a:lin ang="5400000"/>
            </a:gradFill>
            <a:ln w="9525" algn="ctr">
              <a:solidFill>
                <a:srgbClr val="336699"/>
              </a:solidFill>
              <a:round/>
              <a:headEnd/>
              <a:tailEnd/>
            </a:ln>
          </p:spPr>
          <p:txBody>
            <a:bodyPr/>
            <a:lstStyle/>
            <a:p>
              <a:pPr defTabSz="1090613"/>
              <a:endParaRPr lang="ru-RU">
                <a:latin typeface="Myriad Pro"/>
              </a:endParaRPr>
            </a:p>
          </p:txBody>
        </p:sp>
        <p:sp>
          <p:nvSpPr>
            <p:cNvPr id="17438" name="Стрелка вправо 70"/>
            <p:cNvSpPr>
              <a:spLocks noChangeArrowheads="1"/>
            </p:cNvSpPr>
            <p:nvPr/>
          </p:nvSpPr>
          <p:spPr bwMode="auto">
            <a:xfrm rot="10800000">
              <a:off x="7731338" y="5235330"/>
              <a:ext cx="210077" cy="142406"/>
            </a:xfrm>
            <a:prstGeom prst="rightArrow">
              <a:avLst>
                <a:gd name="adj1" fmla="val 50000"/>
                <a:gd name="adj2" fmla="val 50177"/>
              </a:avLst>
            </a:prstGeom>
            <a:gradFill rotWithShape="0">
              <a:gsLst>
                <a:gs pos="0">
                  <a:srgbClr val="336699"/>
                </a:gs>
                <a:gs pos="50000">
                  <a:srgbClr val="F0F5FA"/>
                </a:gs>
                <a:gs pos="100000">
                  <a:srgbClr val="336699"/>
                </a:gs>
              </a:gsLst>
              <a:lin ang="5400000"/>
            </a:gradFill>
            <a:ln w="9525" algn="ctr">
              <a:solidFill>
                <a:srgbClr val="336699"/>
              </a:solidFill>
              <a:round/>
              <a:headEnd/>
              <a:tailEnd/>
            </a:ln>
          </p:spPr>
          <p:txBody>
            <a:bodyPr/>
            <a:lstStyle/>
            <a:p>
              <a:pPr defTabSz="1090613"/>
              <a:endParaRPr lang="ru-RU">
                <a:latin typeface="Myriad Pro"/>
              </a:endParaRPr>
            </a:p>
          </p:txBody>
        </p:sp>
        <p:sp>
          <p:nvSpPr>
            <p:cNvPr id="17439" name="Стрелка вправо 71"/>
            <p:cNvSpPr>
              <a:spLocks noChangeArrowheads="1"/>
            </p:cNvSpPr>
            <p:nvPr/>
          </p:nvSpPr>
          <p:spPr bwMode="auto">
            <a:xfrm>
              <a:off x="4906577" y="3407720"/>
              <a:ext cx="210078" cy="142406"/>
            </a:xfrm>
            <a:prstGeom prst="rightArrow">
              <a:avLst>
                <a:gd name="adj1" fmla="val 50000"/>
                <a:gd name="adj2" fmla="val 50177"/>
              </a:avLst>
            </a:prstGeom>
            <a:gradFill rotWithShape="0">
              <a:gsLst>
                <a:gs pos="0">
                  <a:srgbClr val="336699"/>
                </a:gs>
                <a:gs pos="50000">
                  <a:srgbClr val="F0F5FA"/>
                </a:gs>
                <a:gs pos="100000">
                  <a:srgbClr val="336699"/>
                </a:gs>
              </a:gsLst>
              <a:lin ang="5400000"/>
            </a:gradFill>
            <a:ln w="9525" algn="ctr">
              <a:solidFill>
                <a:srgbClr val="336699"/>
              </a:solidFill>
              <a:round/>
              <a:headEnd/>
              <a:tailEnd/>
            </a:ln>
          </p:spPr>
          <p:txBody>
            <a:bodyPr/>
            <a:lstStyle/>
            <a:p>
              <a:pPr defTabSz="1090613"/>
              <a:endParaRPr lang="ru-RU">
                <a:latin typeface="Myriad Pro"/>
              </a:endParaRPr>
            </a:p>
          </p:txBody>
        </p:sp>
        <p:sp>
          <p:nvSpPr>
            <p:cNvPr id="17440" name="Стрелка вправо 72"/>
            <p:cNvSpPr>
              <a:spLocks noChangeArrowheads="1"/>
            </p:cNvSpPr>
            <p:nvPr/>
          </p:nvSpPr>
          <p:spPr bwMode="auto">
            <a:xfrm rot="-5400000">
              <a:off x="6835362" y="5764707"/>
              <a:ext cx="198059" cy="151047"/>
            </a:xfrm>
            <a:prstGeom prst="rightArrow">
              <a:avLst>
                <a:gd name="adj1" fmla="val 50000"/>
                <a:gd name="adj2" fmla="val 50179"/>
              </a:avLst>
            </a:prstGeom>
            <a:gradFill rotWithShape="0">
              <a:gsLst>
                <a:gs pos="0">
                  <a:srgbClr val="336699"/>
                </a:gs>
                <a:gs pos="50000">
                  <a:srgbClr val="F0F5FA"/>
                </a:gs>
                <a:gs pos="100000">
                  <a:srgbClr val="336699"/>
                </a:gs>
              </a:gsLst>
              <a:lin ang="5400000"/>
            </a:gradFill>
            <a:ln w="9525" algn="ctr">
              <a:solidFill>
                <a:srgbClr val="336699"/>
              </a:solidFill>
              <a:round/>
              <a:headEnd/>
              <a:tailEnd/>
            </a:ln>
          </p:spPr>
          <p:txBody>
            <a:bodyPr/>
            <a:lstStyle/>
            <a:p>
              <a:pPr defTabSz="1090613"/>
              <a:endParaRPr lang="ru-RU">
                <a:latin typeface="Myriad Pro"/>
              </a:endParaRPr>
            </a:p>
          </p:txBody>
        </p:sp>
        <p:sp>
          <p:nvSpPr>
            <p:cNvPr id="17441" name="Стрелка вправо 74"/>
            <p:cNvSpPr>
              <a:spLocks noChangeArrowheads="1"/>
            </p:cNvSpPr>
            <p:nvPr/>
          </p:nvSpPr>
          <p:spPr bwMode="auto">
            <a:xfrm rot="-5400000">
              <a:off x="7287677" y="5385801"/>
              <a:ext cx="198061" cy="152784"/>
            </a:xfrm>
            <a:prstGeom prst="rightArrow">
              <a:avLst>
                <a:gd name="adj1" fmla="val 50000"/>
                <a:gd name="adj2" fmla="val 49609"/>
              </a:avLst>
            </a:prstGeom>
            <a:gradFill rotWithShape="0">
              <a:gsLst>
                <a:gs pos="0">
                  <a:srgbClr val="336699"/>
                </a:gs>
                <a:gs pos="50000">
                  <a:srgbClr val="F0F5FA"/>
                </a:gs>
                <a:gs pos="100000">
                  <a:srgbClr val="336699"/>
                </a:gs>
              </a:gsLst>
              <a:lin ang="5400000"/>
            </a:gradFill>
            <a:ln w="9525" algn="ctr">
              <a:solidFill>
                <a:srgbClr val="336699"/>
              </a:solidFill>
              <a:round/>
              <a:headEnd/>
              <a:tailEnd/>
            </a:ln>
          </p:spPr>
          <p:txBody>
            <a:bodyPr/>
            <a:lstStyle/>
            <a:p>
              <a:pPr defTabSz="1090613"/>
              <a:endParaRPr lang="ru-RU">
                <a:latin typeface="Myriad Pro"/>
              </a:endParaRPr>
            </a:p>
          </p:txBody>
        </p:sp>
        <p:sp>
          <p:nvSpPr>
            <p:cNvPr id="17442" name="Стрелка вправо 76"/>
            <p:cNvSpPr>
              <a:spLocks noChangeArrowheads="1"/>
            </p:cNvSpPr>
            <p:nvPr/>
          </p:nvSpPr>
          <p:spPr bwMode="auto">
            <a:xfrm rot="-5400000">
              <a:off x="5723381" y="5750657"/>
              <a:ext cx="198061" cy="151048"/>
            </a:xfrm>
            <a:prstGeom prst="rightArrow">
              <a:avLst>
                <a:gd name="adj1" fmla="val 50000"/>
                <a:gd name="adj2" fmla="val 50179"/>
              </a:avLst>
            </a:prstGeom>
            <a:gradFill rotWithShape="0">
              <a:gsLst>
                <a:gs pos="0">
                  <a:srgbClr val="336699"/>
                </a:gs>
                <a:gs pos="50000">
                  <a:srgbClr val="F0F5FA"/>
                </a:gs>
                <a:gs pos="100000">
                  <a:srgbClr val="336699"/>
                </a:gs>
              </a:gsLst>
              <a:lin ang="5400000"/>
            </a:gradFill>
            <a:ln w="9525" algn="ctr">
              <a:solidFill>
                <a:srgbClr val="336699"/>
              </a:solidFill>
              <a:round/>
              <a:headEnd/>
              <a:tailEnd/>
            </a:ln>
          </p:spPr>
          <p:txBody>
            <a:bodyPr/>
            <a:lstStyle/>
            <a:p>
              <a:pPr defTabSz="1090613"/>
              <a:endParaRPr lang="ru-RU">
                <a:latin typeface="Myriad Pro"/>
              </a:endParaRPr>
            </a:p>
          </p:txBody>
        </p:sp>
        <p:sp>
          <p:nvSpPr>
            <p:cNvPr id="17443" name="Стрелка вправо 77"/>
            <p:cNvSpPr>
              <a:spLocks noChangeArrowheads="1"/>
            </p:cNvSpPr>
            <p:nvPr/>
          </p:nvSpPr>
          <p:spPr bwMode="auto">
            <a:xfrm rot="-5400000">
              <a:off x="5249406" y="5303796"/>
              <a:ext cx="198059" cy="151047"/>
            </a:xfrm>
            <a:prstGeom prst="rightArrow">
              <a:avLst>
                <a:gd name="adj1" fmla="val 50000"/>
                <a:gd name="adj2" fmla="val 50179"/>
              </a:avLst>
            </a:prstGeom>
            <a:gradFill rotWithShape="0">
              <a:gsLst>
                <a:gs pos="0">
                  <a:srgbClr val="336699"/>
                </a:gs>
                <a:gs pos="50000">
                  <a:srgbClr val="F0F5FA"/>
                </a:gs>
                <a:gs pos="100000">
                  <a:srgbClr val="336699"/>
                </a:gs>
              </a:gsLst>
              <a:lin ang="5400000"/>
            </a:gradFill>
            <a:ln w="9525" algn="ctr">
              <a:solidFill>
                <a:srgbClr val="336699"/>
              </a:solidFill>
              <a:round/>
              <a:headEnd/>
              <a:tailEnd/>
            </a:ln>
          </p:spPr>
          <p:txBody>
            <a:bodyPr/>
            <a:lstStyle/>
            <a:p>
              <a:pPr defTabSz="1090613"/>
              <a:endParaRPr lang="ru-RU">
                <a:latin typeface="Myriad Pro"/>
              </a:endParaRPr>
            </a:p>
          </p:txBody>
        </p:sp>
        <p:sp>
          <p:nvSpPr>
            <p:cNvPr id="17444" name="Стрелка вправо 78"/>
            <p:cNvSpPr>
              <a:spLocks noChangeArrowheads="1"/>
            </p:cNvSpPr>
            <p:nvPr/>
          </p:nvSpPr>
          <p:spPr bwMode="auto">
            <a:xfrm>
              <a:off x="4389196" y="4933273"/>
              <a:ext cx="210078" cy="142406"/>
            </a:xfrm>
            <a:prstGeom prst="rightArrow">
              <a:avLst>
                <a:gd name="adj1" fmla="val 50000"/>
                <a:gd name="adj2" fmla="val 50177"/>
              </a:avLst>
            </a:prstGeom>
            <a:gradFill rotWithShape="0">
              <a:gsLst>
                <a:gs pos="0">
                  <a:srgbClr val="336699"/>
                </a:gs>
                <a:gs pos="50000">
                  <a:srgbClr val="F0F5FA"/>
                </a:gs>
                <a:gs pos="100000">
                  <a:srgbClr val="336699"/>
                </a:gs>
              </a:gsLst>
              <a:lin ang="5400000"/>
            </a:gradFill>
            <a:ln w="9525" algn="ctr">
              <a:solidFill>
                <a:srgbClr val="336699"/>
              </a:solidFill>
              <a:round/>
              <a:headEnd/>
              <a:tailEnd/>
            </a:ln>
          </p:spPr>
          <p:txBody>
            <a:bodyPr/>
            <a:lstStyle/>
            <a:p>
              <a:pPr defTabSz="1090613"/>
              <a:endParaRPr lang="ru-RU">
                <a:latin typeface="Myriad Pro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067357" y="5656284"/>
              <a:ext cx="347186" cy="8001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>
                <a:defRPr sz="1150" b="1">
                  <a:solidFill>
                    <a:srgbClr val="0099CC"/>
                  </a:solidFill>
                  <a:latin typeface="Arial" pitchFamily="34" charset="0"/>
                  <a:cs typeface="Arial" pitchFamily="34" charset="0"/>
                </a:defRPr>
              </a:lvl1pPr>
            </a:lstStyle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>
                  <a:solidFill>
                    <a:srgbClr val="FF0000"/>
                  </a:solidFill>
                </a:rPr>
                <a:t>20</a:t>
              </a:r>
            </a:p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/>
                <a:t>14</a:t>
              </a:r>
            </a:p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u="sng" dirty="0" smtClean="0">
                  <a:solidFill>
                    <a:srgbClr val="1C3854"/>
                  </a:solidFill>
                </a:rPr>
                <a:t>10</a:t>
              </a:r>
            </a:p>
            <a:p>
              <a:pPr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>
                  <a:solidFill>
                    <a:schemeClr val="accent2">
                      <a:lumMod val="75000"/>
                    </a:schemeClr>
                  </a:solidFill>
                </a:rPr>
                <a:t>44</a:t>
              </a:r>
              <a:endParaRPr lang="ru-RU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7446" name="Стрелка вправо 72"/>
            <p:cNvSpPr>
              <a:spLocks noChangeArrowheads="1"/>
            </p:cNvSpPr>
            <p:nvPr/>
          </p:nvSpPr>
          <p:spPr bwMode="auto">
            <a:xfrm rot="-5400000">
              <a:off x="6331306" y="5892370"/>
              <a:ext cx="198059" cy="151047"/>
            </a:xfrm>
            <a:prstGeom prst="rightArrow">
              <a:avLst>
                <a:gd name="adj1" fmla="val 50000"/>
                <a:gd name="adj2" fmla="val 50179"/>
              </a:avLst>
            </a:prstGeom>
            <a:gradFill rotWithShape="0">
              <a:gsLst>
                <a:gs pos="0">
                  <a:srgbClr val="336699"/>
                </a:gs>
                <a:gs pos="50000">
                  <a:srgbClr val="F0F5FA"/>
                </a:gs>
                <a:gs pos="100000">
                  <a:srgbClr val="336699"/>
                </a:gs>
              </a:gsLst>
              <a:lin ang="5400000"/>
            </a:gradFill>
            <a:ln w="9525" algn="ctr">
              <a:solidFill>
                <a:srgbClr val="336699"/>
              </a:solidFill>
              <a:round/>
              <a:headEnd/>
              <a:tailEnd/>
            </a:ln>
          </p:spPr>
          <p:txBody>
            <a:bodyPr/>
            <a:lstStyle/>
            <a:p>
              <a:pPr defTabSz="1090613"/>
              <a:endParaRPr lang="ru-RU">
                <a:latin typeface="Myriad Pro"/>
              </a:endParaRPr>
            </a:p>
          </p:txBody>
        </p:sp>
      </p:grpSp>
      <p:sp>
        <p:nvSpPr>
          <p:cNvPr id="17414" name="TextBox 40"/>
          <p:cNvSpPr txBox="1">
            <a:spLocks noChangeArrowheads="1"/>
          </p:cNvSpPr>
          <p:nvPr/>
        </p:nvSpPr>
        <p:spPr bwMode="auto">
          <a:xfrm>
            <a:off x="7434263" y="4716463"/>
            <a:ext cx="18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7415" name="TextBox 41"/>
          <p:cNvSpPr txBox="1">
            <a:spLocks noChangeArrowheads="1"/>
          </p:cNvSpPr>
          <p:nvPr/>
        </p:nvSpPr>
        <p:spPr bwMode="auto">
          <a:xfrm>
            <a:off x="6642100" y="5221288"/>
            <a:ext cx="4394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00385E"/>
                </a:solidFill>
                <a:cs typeface="Arial" charset="0"/>
              </a:rPr>
              <a:t>Среднесуточное прибытие </a:t>
            </a:r>
          </a:p>
          <a:p>
            <a:r>
              <a:rPr lang="ru-RU" sz="1400" b="1" dirty="0">
                <a:solidFill>
                  <a:srgbClr val="00385E"/>
                </a:solidFill>
                <a:cs typeface="Arial" charset="0"/>
              </a:rPr>
              <a:t>в </a:t>
            </a:r>
            <a:r>
              <a:rPr lang="ru-RU" sz="1400" b="1" dirty="0" smtClean="0">
                <a:solidFill>
                  <a:srgbClr val="00385E"/>
                </a:solidFill>
                <a:cs typeface="Arial" charset="0"/>
              </a:rPr>
              <a:t>центральные и промышленные районы Санкт-Петербурга - более </a:t>
            </a:r>
            <a:r>
              <a:rPr lang="ru-RU" sz="1400" b="1" dirty="0">
                <a:solidFill>
                  <a:srgbClr val="00385E"/>
                </a:solidFill>
                <a:cs typeface="Arial" charset="0"/>
              </a:rPr>
              <a:t>400 </a:t>
            </a:r>
            <a:r>
              <a:rPr lang="ru-RU" sz="1400" b="1" dirty="0" smtClean="0">
                <a:solidFill>
                  <a:srgbClr val="00385E"/>
                </a:solidFill>
                <a:cs typeface="Arial" charset="0"/>
              </a:rPr>
              <a:t>тыс. </a:t>
            </a:r>
            <a:r>
              <a:rPr lang="ru-RU" sz="1400" b="1" dirty="0">
                <a:solidFill>
                  <a:srgbClr val="00385E"/>
                </a:solidFill>
                <a:cs typeface="Arial" charset="0"/>
              </a:rPr>
              <a:t>чел. </a:t>
            </a:r>
            <a:endParaRPr lang="ru-RU" sz="1400" b="1" dirty="0">
              <a:solidFill>
                <a:srgbClr val="00385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694988" cy="7561263"/>
          </a:xfrm>
        </p:spPr>
      </p:pic>
      <p:sp>
        <p:nvSpPr>
          <p:cNvPr id="18434" name="TextBox 23"/>
          <p:cNvSpPr txBox="1">
            <a:spLocks noChangeArrowheads="1"/>
          </p:cNvSpPr>
          <p:nvPr/>
        </p:nvSpPr>
        <p:spPr bwMode="auto">
          <a:xfrm>
            <a:off x="377825" y="6892925"/>
            <a:ext cx="82708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marL="285750" indent="-285750">
              <a:lnSpc>
                <a:spcPct val="115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1300" b="1" dirty="0">
                <a:solidFill>
                  <a:srgbClr val="1D3A57"/>
                </a:solidFill>
                <a:latin typeface="Arial Black" pitchFamily="34" charset="0"/>
                <a:ea typeface="Batang"/>
                <a:cs typeface="Batang"/>
              </a:rPr>
              <a:t>Показатели доступности центра Санкт-Петербурга, мин.</a:t>
            </a:r>
          </a:p>
        </p:txBody>
      </p:sp>
      <p:sp>
        <p:nvSpPr>
          <p:cNvPr id="18435" name="TextBox 87"/>
          <p:cNvSpPr txBox="1">
            <a:spLocks noChangeArrowheads="1"/>
          </p:cNvSpPr>
          <p:nvPr/>
        </p:nvSpPr>
        <p:spPr bwMode="auto">
          <a:xfrm>
            <a:off x="6786563" y="2989263"/>
            <a:ext cx="393858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algn="ctr" defTabSz="503238">
              <a:lnSpc>
                <a:spcPct val="90000"/>
              </a:lnSpc>
              <a:buFontTx/>
              <a:buAutoNum type="arabicPlain" startAt="90"/>
            </a:pPr>
            <a:r>
              <a:rPr lang="ru-RU" sz="1500" b="1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Доступность на общественном </a:t>
            </a:r>
          </a:p>
          <a:p>
            <a:pPr marL="381000" indent="-381000" algn="ctr" defTabSz="503238">
              <a:lnSpc>
                <a:spcPct val="90000"/>
              </a:lnSpc>
            </a:pPr>
            <a:r>
              <a:rPr lang="ru-RU" sz="1500" b="1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транспорте</a:t>
            </a:r>
            <a:endParaRPr lang="ru-RU" sz="1500" b="1">
              <a:solidFill>
                <a:srgbClr val="376092"/>
              </a:solidFill>
              <a:latin typeface="Arial Narrow" pitchFamily="34" charset="0"/>
              <a:cs typeface="Arial" charset="0"/>
            </a:endParaRPr>
          </a:p>
        </p:txBody>
      </p:sp>
      <p:grpSp>
        <p:nvGrpSpPr>
          <p:cNvPr id="18436" name="Группа 2"/>
          <p:cNvGrpSpPr>
            <a:grpSpLocks/>
          </p:cNvGrpSpPr>
          <p:nvPr/>
        </p:nvGrpSpPr>
        <p:grpSpPr bwMode="auto">
          <a:xfrm>
            <a:off x="450850" y="1122363"/>
            <a:ext cx="6380163" cy="5427662"/>
            <a:chOff x="2226466" y="1136328"/>
            <a:chExt cx="6380922" cy="5427946"/>
          </a:xfrm>
        </p:grpSpPr>
        <p:pic>
          <p:nvPicPr>
            <p:cNvPr id="18439" name="Рисунок 11"/>
            <p:cNvPicPr>
              <a:picLocks noChangeAspect="1"/>
            </p:cNvPicPr>
            <p:nvPr/>
          </p:nvPicPr>
          <p:blipFill>
            <a:blip r:embed="rId3"/>
            <a:srcRect l="6024" t="2" r="4356" b="-517"/>
            <a:stretch>
              <a:fillRect/>
            </a:stretch>
          </p:blipFill>
          <p:spPr bwMode="auto">
            <a:xfrm>
              <a:off x="2226466" y="1136328"/>
              <a:ext cx="6380922" cy="5427946"/>
            </a:xfrm>
            <a:prstGeom prst="rect">
              <a:avLst/>
            </a:prstGeom>
            <a:noFill/>
            <a:ln w="19050" cmpd="thickThin">
              <a:solidFill>
                <a:srgbClr val="336699"/>
              </a:solidFill>
              <a:miter lim="800000"/>
              <a:headEnd/>
              <a:tailEnd/>
            </a:ln>
          </p:spPr>
        </p:pic>
        <p:cxnSp>
          <p:nvCxnSpPr>
            <p:cNvPr id="68" name="Прямая со стрелкой 67"/>
            <p:cNvCxnSpPr/>
            <p:nvPr/>
          </p:nvCxnSpPr>
          <p:spPr>
            <a:xfrm>
              <a:off x="5227198" y="1950758"/>
              <a:ext cx="804959" cy="1565357"/>
            </a:xfrm>
            <a:prstGeom prst="straightConnector1">
              <a:avLst/>
            </a:prstGeom>
            <a:ln w="38100" cap="sq" cmpd="tri">
              <a:solidFill>
                <a:srgbClr val="376092"/>
              </a:solidFill>
              <a:bevel/>
              <a:headEnd type="diamond" w="sm" len="sm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41" name="Группа 68"/>
            <p:cNvGrpSpPr>
              <a:grpSpLocks/>
            </p:cNvGrpSpPr>
            <p:nvPr/>
          </p:nvGrpSpPr>
          <p:grpSpPr bwMode="auto">
            <a:xfrm>
              <a:off x="4693238" y="1312030"/>
              <a:ext cx="720000" cy="720000"/>
              <a:chOff x="8298507" y="1897160"/>
              <a:chExt cx="658343" cy="698288"/>
            </a:xfrm>
          </p:grpSpPr>
          <p:sp>
            <p:nvSpPr>
              <p:cNvPr id="103" name="Овал 102"/>
              <p:cNvSpPr>
                <a:spLocks/>
              </p:cNvSpPr>
              <p:nvPr/>
            </p:nvSpPr>
            <p:spPr bwMode="auto">
              <a:xfrm>
                <a:off x="8298507" y="1897160"/>
                <a:ext cx="658343" cy="698288"/>
              </a:xfrm>
              <a:prstGeom prst="ellipse">
                <a:avLst/>
              </a:prstGeom>
              <a:gradFill flip="none" rotWithShape="1">
                <a:gsLst>
                  <a:gs pos="0">
                    <a:srgbClr val="F0F5FA"/>
                  </a:gs>
                  <a:gs pos="85000">
                    <a:srgbClr val="336699"/>
                  </a:gs>
                  <a:gs pos="51000">
                    <a:srgbClr val="F0F5FA"/>
                  </a:gs>
                  <a:gs pos="100000">
                    <a:srgbClr val="F0F5FA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1C385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10919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solidFill>
                    <a:srgbClr val="1C3854"/>
                  </a:solidFill>
                  <a:latin typeface="+mn-lt"/>
                </a:endParaRPr>
              </a:p>
            </p:txBody>
          </p:sp>
          <p:sp>
            <p:nvSpPr>
              <p:cNvPr id="18488" name="TextBox 103"/>
              <p:cNvSpPr txBox="1">
                <a:spLocks noChangeArrowheads="1"/>
              </p:cNvSpPr>
              <p:nvPr/>
            </p:nvSpPr>
            <p:spPr bwMode="auto">
              <a:xfrm>
                <a:off x="8402739" y="2003442"/>
                <a:ext cx="449876" cy="4857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600" b="1">
                    <a:solidFill>
                      <a:srgbClr val="FF0000"/>
                    </a:solidFill>
                    <a:cs typeface="Arial" charset="0"/>
                  </a:rPr>
                  <a:t>120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600" b="1">
                    <a:solidFill>
                      <a:srgbClr val="376092"/>
                    </a:solidFill>
                    <a:cs typeface="Arial" charset="0"/>
                  </a:rPr>
                  <a:t>90</a:t>
                </a:r>
              </a:p>
            </p:txBody>
          </p:sp>
        </p:grpSp>
        <p:cxnSp>
          <p:nvCxnSpPr>
            <p:cNvPr id="70" name="Прямая со стрелкой 69"/>
            <p:cNvCxnSpPr/>
            <p:nvPr/>
          </p:nvCxnSpPr>
          <p:spPr>
            <a:xfrm flipH="1">
              <a:off x="6327467" y="2266687"/>
              <a:ext cx="1112969" cy="1268478"/>
            </a:xfrm>
            <a:prstGeom prst="straightConnector1">
              <a:avLst/>
            </a:prstGeom>
            <a:ln w="38100" cap="sq" cmpd="tri">
              <a:solidFill>
                <a:srgbClr val="376092"/>
              </a:solidFill>
              <a:bevel/>
              <a:headEnd type="diamond" w="sm" len="sm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43" name="Группа 70"/>
            <p:cNvGrpSpPr>
              <a:grpSpLocks/>
            </p:cNvGrpSpPr>
            <p:nvPr/>
          </p:nvGrpSpPr>
          <p:grpSpPr bwMode="auto">
            <a:xfrm>
              <a:off x="7067535" y="1885864"/>
              <a:ext cx="720001" cy="720001"/>
              <a:chOff x="8298507" y="1897161"/>
              <a:chExt cx="658343" cy="698289"/>
            </a:xfrm>
          </p:grpSpPr>
          <p:sp>
            <p:nvSpPr>
              <p:cNvPr id="101" name="Овал 100"/>
              <p:cNvSpPr>
                <a:spLocks/>
              </p:cNvSpPr>
              <p:nvPr/>
            </p:nvSpPr>
            <p:spPr bwMode="auto">
              <a:xfrm>
                <a:off x="8298507" y="1897161"/>
                <a:ext cx="658343" cy="698289"/>
              </a:xfrm>
              <a:prstGeom prst="ellipse">
                <a:avLst/>
              </a:prstGeom>
              <a:gradFill flip="none" rotWithShape="1">
                <a:gsLst>
                  <a:gs pos="0">
                    <a:srgbClr val="F0F5FA"/>
                  </a:gs>
                  <a:gs pos="85000">
                    <a:srgbClr val="336699"/>
                  </a:gs>
                  <a:gs pos="51000">
                    <a:srgbClr val="F0F5FA"/>
                  </a:gs>
                  <a:gs pos="100000">
                    <a:srgbClr val="F0F5FA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1C385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10919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solidFill>
                    <a:srgbClr val="1C3854"/>
                  </a:solidFill>
                  <a:latin typeface="+mn-lt"/>
                </a:endParaRPr>
              </a:p>
            </p:txBody>
          </p:sp>
          <p:sp>
            <p:nvSpPr>
              <p:cNvPr id="18484" name="TextBox 101"/>
              <p:cNvSpPr txBox="1">
                <a:spLocks noChangeArrowheads="1"/>
              </p:cNvSpPr>
              <p:nvPr/>
            </p:nvSpPr>
            <p:spPr bwMode="auto">
              <a:xfrm>
                <a:off x="8456587" y="2003443"/>
                <a:ext cx="352554" cy="4857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600" b="1">
                    <a:solidFill>
                      <a:srgbClr val="FF0000"/>
                    </a:solidFill>
                    <a:cs typeface="Arial" charset="0"/>
                  </a:rPr>
                  <a:t>90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600" b="1">
                    <a:solidFill>
                      <a:srgbClr val="376092"/>
                    </a:solidFill>
                    <a:cs typeface="Arial" charset="0"/>
                  </a:rPr>
                  <a:t>70</a:t>
                </a:r>
                <a:endParaRPr lang="ru-RU" sz="1600" b="1">
                  <a:solidFill>
                    <a:srgbClr val="FF0000"/>
                  </a:solidFill>
                  <a:cs typeface="Arial" charset="0"/>
                </a:endParaRPr>
              </a:p>
            </p:txBody>
          </p:sp>
        </p:grpSp>
        <p:cxnSp>
          <p:nvCxnSpPr>
            <p:cNvPr id="72" name="Прямая со стрелкой 71"/>
            <p:cNvCxnSpPr/>
            <p:nvPr/>
          </p:nvCxnSpPr>
          <p:spPr>
            <a:xfrm flipH="1">
              <a:off x="6486236" y="3252576"/>
              <a:ext cx="1627381" cy="485800"/>
            </a:xfrm>
            <a:prstGeom prst="straightConnector1">
              <a:avLst/>
            </a:prstGeom>
            <a:ln w="38100" cap="sq" cmpd="tri">
              <a:solidFill>
                <a:srgbClr val="376092"/>
              </a:solidFill>
              <a:bevel/>
              <a:headEnd type="diamond" w="sm" len="sm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45" name="Группа 72"/>
            <p:cNvGrpSpPr>
              <a:grpSpLocks/>
            </p:cNvGrpSpPr>
            <p:nvPr/>
          </p:nvGrpSpPr>
          <p:grpSpPr bwMode="auto">
            <a:xfrm>
              <a:off x="7719544" y="2898653"/>
              <a:ext cx="720001" cy="720001"/>
              <a:chOff x="8298507" y="1897161"/>
              <a:chExt cx="658343" cy="698289"/>
            </a:xfrm>
          </p:grpSpPr>
          <p:sp>
            <p:nvSpPr>
              <p:cNvPr id="99" name="Овал 98"/>
              <p:cNvSpPr>
                <a:spLocks/>
              </p:cNvSpPr>
              <p:nvPr/>
            </p:nvSpPr>
            <p:spPr bwMode="auto">
              <a:xfrm>
                <a:off x="8298507" y="1897161"/>
                <a:ext cx="658343" cy="698289"/>
              </a:xfrm>
              <a:prstGeom prst="ellipse">
                <a:avLst/>
              </a:prstGeom>
              <a:gradFill flip="none" rotWithShape="1">
                <a:gsLst>
                  <a:gs pos="0">
                    <a:srgbClr val="F0F5FA"/>
                  </a:gs>
                  <a:gs pos="85000">
                    <a:srgbClr val="336699"/>
                  </a:gs>
                  <a:gs pos="51000">
                    <a:srgbClr val="F0F5FA"/>
                  </a:gs>
                  <a:gs pos="100000">
                    <a:srgbClr val="F0F5FA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1C385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10919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solidFill>
                    <a:srgbClr val="1C3854"/>
                  </a:solidFill>
                  <a:latin typeface="+mn-lt"/>
                </a:endParaRPr>
              </a:p>
            </p:txBody>
          </p:sp>
          <p:sp>
            <p:nvSpPr>
              <p:cNvPr id="18480" name="TextBox 99"/>
              <p:cNvSpPr txBox="1">
                <a:spLocks noChangeArrowheads="1"/>
              </p:cNvSpPr>
              <p:nvPr/>
            </p:nvSpPr>
            <p:spPr bwMode="auto">
              <a:xfrm>
                <a:off x="8451401" y="2010871"/>
                <a:ext cx="352554" cy="4857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600" b="1">
                    <a:solidFill>
                      <a:srgbClr val="FF0000"/>
                    </a:solidFill>
                    <a:cs typeface="Arial" charset="0"/>
                  </a:rPr>
                  <a:t>70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600" b="1">
                    <a:solidFill>
                      <a:srgbClr val="376092"/>
                    </a:solidFill>
                    <a:cs typeface="Arial" charset="0"/>
                  </a:rPr>
                  <a:t>60</a:t>
                </a:r>
                <a:endParaRPr lang="ru-RU" sz="1600" b="1">
                  <a:solidFill>
                    <a:srgbClr val="FF0000"/>
                  </a:solidFill>
                  <a:cs typeface="Arial" charset="0"/>
                </a:endParaRPr>
              </a:p>
            </p:txBody>
          </p:sp>
        </p:grpSp>
        <p:cxnSp>
          <p:nvCxnSpPr>
            <p:cNvPr id="74" name="Прямая со стрелкой 73"/>
            <p:cNvCxnSpPr/>
            <p:nvPr/>
          </p:nvCxnSpPr>
          <p:spPr>
            <a:xfrm flipH="1" flipV="1">
              <a:off x="6389386" y="4055893"/>
              <a:ext cx="1309844" cy="1606634"/>
            </a:xfrm>
            <a:prstGeom prst="straightConnector1">
              <a:avLst/>
            </a:prstGeom>
            <a:ln w="38100" cap="sq" cmpd="tri">
              <a:solidFill>
                <a:srgbClr val="376092"/>
              </a:solidFill>
              <a:bevel/>
              <a:headEnd type="diamond" w="sm" len="sm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 стрелкой 74"/>
            <p:cNvCxnSpPr/>
            <p:nvPr/>
          </p:nvCxnSpPr>
          <p:spPr>
            <a:xfrm flipH="1" flipV="1">
              <a:off x="6189337" y="4133685"/>
              <a:ext cx="163532" cy="1757454"/>
            </a:xfrm>
            <a:prstGeom prst="straightConnector1">
              <a:avLst/>
            </a:prstGeom>
            <a:ln w="38100" cap="sq" cmpd="tri">
              <a:solidFill>
                <a:srgbClr val="376092"/>
              </a:solidFill>
              <a:bevel/>
              <a:headEnd type="diamond" w="sm" len="sm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 стрелкой 75"/>
            <p:cNvCxnSpPr/>
            <p:nvPr/>
          </p:nvCxnSpPr>
          <p:spPr>
            <a:xfrm flipV="1">
              <a:off x="2794859" y="3909835"/>
              <a:ext cx="3029310" cy="403246"/>
            </a:xfrm>
            <a:prstGeom prst="straightConnector1">
              <a:avLst/>
            </a:prstGeom>
            <a:ln w="38100" cap="sq" cmpd="tri">
              <a:solidFill>
                <a:srgbClr val="376092"/>
              </a:solidFill>
              <a:bevel/>
              <a:headEnd type="diamond" w="sm" len="sm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 стрелкой 76"/>
            <p:cNvCxnSpPr/>
            <p:nvPr/>
          </p:nvCxnSpPr>
          <p:spPr>
            <a:xfrm>
              <a:off x="4369846" y="3143033"/>
              <a:ext cx="1465437" cy="554066"/>
            </a:xfrm>
            <a:prstGeom prst="straightConnector1">
              <a:avLst/>
            </a:prstGeom>
            <a:ln w="38100" cap="sq" cmpd="tri">
              <a:solidFill>
                <a:srgbClr val="376092"/>
              </a:solidFill>
              <a:bevel/>
              <a:headEnd type="diamond" w="sm" len="sm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 стрелкой 77"/>
            <p:cNvCxnSpPr/>
            <p:nvPr/>
          </p:nvCxnSpPr>
          <p:spPr>
            <a:xfrm flipV="1">
              <a:off x="5144638" y="4076532"/>
              <a:ext cx="814485" cy="1463752"/>
            </a:xfrm>
            <a:prstGeom prst="straightConnector1">
              <a:avLst/>
            </a:prstGeom>
            <a:ln w="38100" cap="sq" cmpd="tri">
              <a:solidFill>
                <a:srgbClr val="376092"/>
              </a:solidFill>
              <a:bevel/>
              <a:headEnd type="diamond" w="sm" len="sm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51" name="Группа 78"/>
            <p:cNvGrpSpPr>
              <a:grpSpLocks/>
            </p:cNvGrpSpPr>
            <p:nvPr/>
          </p:nvGrpSpPr>
          <p:grpSpPr bwMode="auto">
            <a:xfrm>
              <a:off x="3964091" y="2761961"/>
              <a:ext cx="720001" cy="720001"/>
              <a:chOff x="8298507" y="1897161"/>
              <a:chExt cx="658343" cy="698289"/>
            </a:xfrm>
          </p:grpSpPr>
          <p:sp>
            <p:nvSpPr>
              <p:cNvPr id="97" name="Овал 96"/>
              <p:cNvSpPr>
                <a:spLocks/>
              </p:cNvSpPr>
              <p:nvPr/>
            </p:nvSpPr>
            <p:spPr bwMode="auto">
              <a:xfrm>
                <a:off x="8298507" y="1897161"/>
                <a:ext cx="658343" cy="698289"/>
              </a:xfrm>
              <a:prstGeom prst="ellipse">
                <a:avLst/>
              </a:prstGeom>
              <a:gradFill flip="none" rotWithShape="1">
                <a:gsLst>
                  <a:gs pos="0">
                    <a:srgbClr val="F0F5FA"/>
                  </a:gs>
                  <a:gs pos="85000">
                    <a:srgbClr val="336699"/>
                  </a:gs>
                  <a:gs pos="51000">
                    <a:srgbClr val="F0F5FA"/>
                  </a:gs>
                  <a:gs pos="100000">
                    <a:srgbClr val="F0F5FA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1C385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10919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solidFill>
                    <a:srgbClr val="1C3854"/>
                  </a:solidFill>
                  <a:latin typeface="+mn-lt"/>
                </a:endParaRPr>
              </a:p>
            </p:txBody>
          </p:sp>
          <p:sp>
            <p:nvSpPr>
              <p:cNvPr id="18476" name="TextBox 97"/>
              <p:cNvSpPr txBox="1">
                <a:spLocks noChangeArrowheads="1"/>
              </p:cNvSpPr>
              <p:nvPr/>
            </p:nvSpPr>
            <p:spPr bwMode="auto">
              <a:xfrm>
                <a:off x="8451401" y="2003443"/>
                <a:ext cx="352554" cy="4857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600" b="1">
                    <a:solidFill>
                      <a:srgbClr val="FF0000"/>
                    </a:solidFill>
                    <a:cs typeface="Arial" charset="0"/>
                  </a:rPr>
                  <a:t>70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600" b="1">
                    <a:solidFill>
                      <a:srgbClr val="376092"/>
                    </a:solidFill>
                    <a:cs typeface="Arial" charset="0"/>
                  </a:rPr>
                  <a:t>60</a:t>
                </a:r>
                <a:endParaRPr lang="ru-RU" sz="1600" b="1">
                  <a:solidFill>
                    <a:srgbClr val="FF0000"/>
                  </a:solidFill>
                  <a:cs typeface="Arial" charset="0"/>
                </a:endParaRPr>
              </a:p>
            </p:txBody>
          </p:sp>
        </p:grpSp>
        <p:grpSp>
          <p:nvGrpSpPr>
            <p:cNvPr id="18452" name="Группа 79"/>
            <p:cNvGrpSpPr>
              <a:grpSpLocks/>
            </p:cNvGrpSpPr>
            <p:nvPr/>
          </p:nvGrpSpPr>
          <p:grpSpPr bwMode="auto">
            <a:xfrm>
              <a:off x="2400779" y="3952567"/>
              <a:ext cx="720000" cy="720000"/>
              <a:chOff x="8298508" y="1897161"/>
              <a:chExt cx="658343" cy="698288"/>
            </a:xfrm>
          </p:grpSpPr>
          <p:sp>
            <p:nvSpPr>
              <p:cNvPr id="95" name="Овал 94"/>
              <p:cNvSpPr>
                <a:spLocks/>
              </p:cNvSpPr>
              <p:nvPr/>
            </p:nvSpPr>
            <p:spPr bwMode="auto">
              <a:xfrm>
                <a:off x="8298508" y="1897161"/>
                <a:ext cx="658343" cy="698288"/>
              </a:xfrm>
              <a:prstGeom prst="ellipse">
                <a:avLst/>
              </a:prstGeom>
              <a:gradFill flip="none" rotWithShape="1">
                <a:gsLst>
                  <a:gs pos="0">
                    <a:srgbClr val="F0F5FA"/>
                  </a:gs>
                  <a:gs pos="85000">
                    <a:srgbClr val="336699"/>
                  </a:gs>
                  <a:gs pos="51000">
                    <a:srgbClr val="F0F5FA"/>
                  </a:gs>
                  <a:gs pos="100000">
                    <a:srgbClr val="F0F5FA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1C385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10919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solidFill>
                    <a:srgbClr val="1C3854"/>
                  </a:solidFill>
                  <a:latin typeface="+mn-lt"/>
                </a:endParaRPr>
              </a:p>
            </p:txBody>
          </p:sp>
          <p:sp>
            <p:nvSpPr>
              <p:cNvPr id="18472" name="TextBox 95"/>
              <p:cNvSpPr txBox="1">
                <a:spLocks noChangeArrowheads="1"/>
              </p:cNvSpPr>
              <p:nvPr/>
            </p:nvSpPr>
            <p:spPr bwMode="auto">
              <a:xfrm>
                <a:off x="8402741" y="2009756"/>
                <a:ext cx="449876" cy="4857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600" b="1">
                    <a:solidFill>
                      <a:srgbClr val="FF0000"/>
                    </a:solidFill>
                    <a:cs typeface="Arial" charset="0"/>
                  </a:rPr>
                  <a:t>120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600" b="1">
                    <a:solidFill>
                      <a:srgbClr val="376092"/>
                    </a:solidFill>
                    <a:cs typeface="Arial" charset="0"/>
                  </a:rPr>
                  <a:t>70</a:t>
                </a:r>
                <a:endParaRPr lang="ru-RU" sz="1600" b="1">
                  <a:solidFill>
                    <a:srgbClr val="FF0000"/>
                  </a:solidFill>
                  <a:cs typeface="Arial" charset="0"/>
                </a:endParaRPr>
              </a:p>
            </p:txBody>
          </p:sp>
        </p:grpSp>
        <p:grpSp>
          <p:nvGrpSpPr>
            <p:cNvPr id="18453" name="Группа 80"/>
            <p:cNvGrpSpPr>
              <a:grpSpLocks/>
            </p:cNvGrpSpPr>
            <p:nvPr/>
          </p:nvGrpSpPr>
          <p:grpSpPr bwMode="auto">
            <a:xfrm>
              <a:off x="4751523" y="5169782"/>
              <a:ext cx="720001" cy="720001"/>
              <a:chOff x="8298507" y="1897161"/>
              <a:chExt cx="658343" cy="698289"/>
            </a:xfrm>
          </p:grpSpPr>
          <p:sp>
            <p:nvSpPr>
              <p:cNvPr id="93" name="Овал 92"/>
              <p:cNvSpPr>
                <a:spLocks/>
              </p:cNvSpPr>
              <p:nvPr/>
            </p:nvSpPr>
            <p:spPr bwMode="auto">
              <a:xfrm>
                <a:off x="8298507" y="1897161"/>
                <a:ext cx="658343" cy="698289"/>
              </a:xfrm>
              <a:prstGeom prst="ellipse">
                <a:avLst/>
              </a:prstGeom>
              <a:gradFill flip="none" rotWithShape="1">
                <a:gsLst>
                  <a:gs pos="0">
                    <a:srgbClr val="F0F5FA"/>
                  </a:gs>
                  <a:gs pos="85000">
                    <a:srgbClr val="336699"/>
                  </a:gs>
                  <a:gs pos="51000">
                    <a:srgbClr val="F0F5FA"/>
                  </a:gs>
                  <a:gs pos="100000">
                    <a:srgbClr val="F0F5FA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1C385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10919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solidFill>
                    <a:srgbClr val="1C3854"/>
                  </a:solidFill>
                  <a:latin typeface="+mn-lt"/>
                </a:endParaRPr>
              </a:p>
            </p:txBody>
          </p:sp>
          <p:sp>
            <p:nvSpPr>
              <p:cNvPr id="18468" name="TextBox 93"/>
              <p:cNvSpPr txBox="1">
                <a:spLocks noChangeArrowheads="1"/>
              </p:cNvSpPr>
              <p:nvPr/>
            </p:nvSpPr>
            <p:spPr bwMode="auto">
              <a:xfrm>
                <a:off x="8402740" y="2003443"/>
                <a:ext cx="449876" cy="4857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600" b="1">
                    <a:solidFill>
                      <a:srgbClr val="FF0000"/>
                    </a:solidFill>
                    <a:cs typeface="Arial" charset="0"/>
                  </a:rPr>
                  <a:t>70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600" b="1">
                    <a:solidFill>
                      <a:srgbClr val="376092"/>
                    </a:solidFill>
                    <a:cs typeface="Arial" charset="0"/>
                  </a:rPr>
                  <a:t>100</a:t>
                </a:r>
                <a:endParaRPr lang="ru-RU" sz="1600" b="1">
                  <a:solidFill>
                    <a:srgbClr val="FF0000"/>
                  </a:solidFill>
                  <a:cs typeface="Arial" charset="0"/>
                </a:endParaRPr>
              </a:p>
            </p:txBody>
          </p:sp>
        </p:grpSp>
        <p:grpSp>
          <p:nvGrpSpPr>
            <p:cNvPr id="18454" name="Группа 81"/>
            <p:cNvGrpSpPr>
              <a:grpSpLocks/>
            </p:cNvGrpSpPr>
            <p:nvPr/>
          </p:nvGrpSpPr>
          <p:grpSpPr bwMode="auto">
            <a:xfrm>
              <a:off x="5958438" y="5531815"/>
              <a:ext cx="720001" cy="720001"/>
              <a:chOff x="8298507" y="1897161"/>
              <a:chExt cx="658343" cy="698289"/>
            </a:xfrm>
          </p:grpSpPr>
          <p:sp>
            <p:nvSpPr>
              <p:cNvPr id="91" name="Овал 90"/>
              <p:cNvSpPr>
                <a:spLocks/>
              </p:cNvSpPr>
              <p:nvPr/>
            </p:nvSpPr>
            <p:spPr bwMode="auto">
              <a:xfrm>
                <a:off x="8298507" y="1897161"/>
                <a:ext cx="658343" cy="698289"/>
              </a:xfrm>
              <a:prstGeom prst="ellipse">
                <a:avLst/>
              </a:prstGeom>
              <a:gradFill flip="none" rotWithShape="1">
                <a:gsLst>
                  <a:gs pos="0">
                    <a:srgbClr val="F0F5FA"/>
                  </a:gs>
                  <a:gs pos="85000">
                    <a:srgbClr val="336699"/>
                  </a:gs>
                  <a:gs pos="51000">
                    <a:srgbClr val="F0F5FA"/>
                  </a:gs>
                  <a:gs pos="100000">
                    <a:srgbClr val="F0F5FA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1C385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10919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solidFill>
                    <a:srgbClr val="1C3854"/>
                  </a:solidFill>
                  <a:latin typeface="+mn-lt"/>
                </a:endParaRPr>
              </a:p>
            </p:txBody>
          </p:sp>
          <p:sp>
            <p:nvSpPr>
              <p:cNvPr id="18464" name="TextBox 91"/>
              <p:cNvSpPr txBox="1">
                <a:spLocks noChangeArrowheads="1"/>
              </p:cNvSpPr>
              <p:nvPr/>
            </p:nvSpPr>
            <p:spPr bwMode="auto">
              <a:xfrm>
                <a:off x="8451401" y="2034074"/>
                <a:ext cx="352554" cy="4857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600" b="1">
                    <a:solidFill>
                      <a:srgbClr val="FF0000"/>
                    </a:solidFill>
                    <a:cs typeface="Arial" charset="0"/>
                  </a:rPr>
                  <a:t>60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600" b="1">
                    <a:solidFill>
                      <a:srgbClr val="376092"/>
                    </a:solidFill>
                    <a:cs typeface="Arial" charset="0"/>
                  </a:rPr>
                  <a:t>50</a:t>
                </a:r>
                <a:endParaRPr lang="ru-RU" sz="1600" b="1">
                  <a:solidFill>
                    <a:srgbClr val="FF0000"/>
                  </a:solidFill>
                  <a:cs typeface="Arial" charset="0"/>
                </a:endParaRPr>
              </a:p>
            </p:txBody>
          </p:sp>
        </p:grpSp>
        <p:grpSp>
          <p:nvGrpSpPr>
            <p:cNvPr id="18455" name="Группа 82"/>
            <p:cNvGrpSpPr>
              <a:grpSpLocks/>
            </p:cNvGrpSpPr>
            <p:nvPr/>
          </p:nvGrpSpPr>
          <p:grpSpPr bwMode="auto">
            <a:xfrm>
              <a:off x="7311471" y="5297845"/>
              <a:ext cx="720000" cy="720001"/>
              <a:chOff x="8298507" y="1897161"/>
              <a:chExt cx="658343" cy="698289"/>
            </a:xfrm>
          </p:grpSpPr>
          <p:sp>
            <p:nvSpPr>
              <p:cNvPr id="89" name="Овал 88"/>
              <p:cNvSpPr>
                <a:spLocks/>
              </p:cNvSpPr>
              <p:nvPr/>
            </p:nvSpPr>
            <p:spPr bwMode="auto">
              <a:xfrm>
                <a:off x="8298507" y="1897161"/>
                <a:ext cx="658343" cy="698289"/>
              </a:xfrm>
              <a:prstGeom prst="ellipse">
                <a:avLst/>
              </a:prstGeom>
              <a:gradFill flip="none" rotWithShape="1">
                <a:gsLst>
                  <a:gs pos="0">
                    <a:srgbClr val="F0F5FA"/>
                  </a:gs>
                  <a:gs pos="85000">
                    <a:srgbClr val="336699"/>
                  </a:gs>
                  <a:gs pos="51000">
                    <a:srgbClr val="F0F5FA"/>
                  </a:gs>
                  <a:gs pos="100000">
                    <a:srgbClr val="F0F5FA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1C385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109195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solidFill>
                    <a:srgbClr val="1C3854"/>
                  </a:solidFill>
                  <a:latin typeface="+mn-lt"/>
                </a:endParaRPr>
              </a:p>
            </p:txBody>
          </p:sp>
          <p:sp>
            <p:nvSpPr>
              <p:cNvPr id="18460" name="TextBox 89"/>
              <p:cNvSpPr txBox="1">
                <a:spLocks noChangeArrowheads="1"/>
              </p:cNvSpPr>
              <p:nvPr/>
            </p:nvSpPr>
            <p:spPr bwMode="auto">
              <a:xfrm>
                <a:off x="8402740" y="2018127"/>
                <a:ext cx="449876" cy="4857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600" b="1">
                    <a:solidFill>
                      <a:srgbClr val="FF0000"/>
                    </a:solidFill>
                    <a:cs typeface="Arial" charset="0"/>
                  </a:rPr>
                  <a:t>100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600" b="1">
                    <a:solidFill>
                      <a:srgbClr val="376092"/>
                    </a:solidFill>
                    <a:cs typeface="Arial" charset="0"/>
                  </a:rPr>
                  <a:t>130</a:t>
                </a:r>
                <a:endParaRPr lang="ru-RU" sz="1600" b="1">
                  <a:solidFill>
                    <a:srgbClr val="FF0000"/>
                  </a:solidFill>
                  <a:cs typeface="Arial" charset="0"/>
                </a:endParaRPr>
              </a:p>
            </p:txBody>
          </p:sp>
        </p:grpSp>
        <p:pic>
          <p:nvPicPr>
            <p:cNvPr id="85" name="Рисунок 84"/>
            <p:cNvPicPr preferRelativeResize="0">
              <a:picLocks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5824594" y="3505128"/>
              <a:ext cx="661443" cy="662400"/>
            </a:xfrm>
            <a:prstGeom prst="ellipse">
              <a:avLst/>
            </a:prstGeom>
            <a:ln w="19050" cap="rnd" cmpd="thickThin">
              <a:solidFill>
                <a:srgbClr val="336699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8437" name="TextBox 85"/>
          <p:cNvSpPr txBox="1">
            <a:spLocks noChangeArrowheads="1"/>
          </p:cNvSpPr>
          <p:nvPr/>
        </p:nvSpPr>
        <p:spPr bwMode="auto">
          <a:xfrm>
            <a:off x="7794625" y="2554288"/>
            <a:ext cx="243998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306" tIns="52153" rIns="104306" bIns="52153">
            <a:spAutoFit/>
          </a:bodyPr>
          <a:lstStyle/>
          <a:p>
            <a:r>
              <a:rPr lang="ru-RU" sz="1500" b="1" u="sng">
                <a:solidFill>
                  <a:srgbClr val="1D3A57"/>
                </a:solidFill>
                <a:latin typeface="Arial Narrow" pitchFamily="34" charset="0"/>
                <a:cs typeface="Arial" charset="0"/>
              </a:rPr>
              <a:t>Условные обозначения</a:t>
            </a:r>
          </a:p>
        </p:txBody>
      </p:sp>
      <p:sp>
        <p:nvSpPr>
          <p:cNvPr id="18438" name="TextBox 45"/>
          <p:cNvSpPr txBox="1">
            <a:spLocks noChangeArrowheads="1"/>
          </p:cNvSpPr>
          <p:nvPr/>
        </p:nvSpPr>
        <p:spPr bwMode="auto">
          <a:xfrm>
            <a:off x="6756400" y="3636963"/>
            <a:ext cx="3937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algn="ctr" defTabSz="503238">
              <a:lnSpc>
                <a:spcPct val="90000"/>
              </a:lnSpc>
              <a:buFontTx/>
              <a:buAutoNum type="arabicPlain" startAt="70"/>
            </a:pPr>
            <a:r>
              <a:rPr lang="ru-RU" sz="1500" b="1">
                <a:solidFill>
                  <a:srgbClr val="376092"/>
                </a:solidFill>
                <a:latin typeface="Arial Narrow" pitchFamily="34" charset="0"/>
                <a:cs typeface="Arial" charset="0"/>
              </a:rPr>
              <a:t>Доступность на индивидуальном </a:t>
            </a:r>
          </a:p>
          <a:p>
            <a:pPr marL="381000" indent="-381000" algn="ctr" defTabSz="503238">
              <a:lnSpc>
                <a:spcPct val="90000"/>
              </a:lnSpc>
            </a:pPr>
            <a:r>
              <a:rPr lang="ru-RU" sz="1500" b="1">
                <a:solidFill>
                  <a:srgbClr val="376092"/>
                </a:solidFill>
                <a:latin typeface="Arial Narrow" pitchFamily="34" charset="0"/>
                <a:cs typeface="Arial" charset="0"/>
              </a:rPr>
              <a:t>транспорте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694988" cy="7561263"/>
          </a:xfrm>
        </p:spPr>
      </p:pic>
      <p:sp>
        <p:nvSpPr>
          <p:cNvPr id="19458" name="TextBox 23"/>
          <p:cNvSpPr txBox="1">
            <a:spLocks noChangeArrowheads="1"/>
          </p:cNvSpPr>
          <p:nvPr/>
        </p:nvSpPr>
        <p:spPr bwMode="auto">
          <a:xfrm>
            <a:off x="306388" y="6754813"/>
            <a:ext cx="8269287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1300" b="1" dirty="0">
                <a:solidFill>
                  <a:srgbClr val="00385E"/>
                </a:solidFill>
                <a:latin typeface="Arial Black" pitchFamily="34" charset="0"/>
                <a:ea typeface="Batang"/>
                <a:cs typeface="Batang"/>
              </a:rPr>
              <a:t>Развитие систем пассажирского электрического транспорта </a:t>
            </a:r>
          </a:p>
          <a:p>
            <a:pPr marL="285750" indent="-285750">
              <a:buClr>
                <a:srgbClr val="C00000"/>
              </a:buClr>
            </a:pPr>
            <a:r>
              <a:rPr lang="ru-RU" sz="1300" b="1" dirty="0">
                <a:solidFill>
                  <a:srgbClr val="00385E"/>
                </a:solidFill>
                <a:latin typeface="Arial Black" pitchFamily="34" charset="0"/>
                <a:ea typeface="Batang"/>
                <a:cs typeface="Batang"/>
              </a:rPr>
              <a:t>в соответствии с программными документами и проектными материалами</a:t>
            </a:r>
          </a:p>
        </p:txBody>
      </p:sp>
      <p:sp>
        <p:nvSpPr>
          <p:cNvPr id="19459" name="TextBox 23"/>
          <p:cNvSpPr txBox="1">
            <a:spLocks noChangeArrowheads="1"/>
          </p:cNvSpPr>
          <p:nvPr/>
        </p:nvSpPr>
        <p:spPr bwMode="auto">
          <a:xfrm>
            <a:off x="7042150" y="1476375"/>
            <a:ext cx="3200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>
              <a:spcBef>
                <a:spcPts val="2738"/>
              </a:spcBef>
            </a:pPr>
            <a:r>
              <a:rPr lang="ru-RU" sz="1300" b="1" i="1">
                <a:solidFill>
                  <a:srgbClr val="1B3651"/>
                </a:solidFill>
                <a:cs typeface="Arial" charset="0"/>
              </a:rPr>
              <a:t>Условные обозначения:</a:t>
            </a:r>
          </a:p>
        </p:txBody>
      </p:sp>
      <p:pic>
        <p:nvPicPr>
          <p:cNvPr id="19460" name="Рисунок 2"/>
          <p:cNvPicPr>
            <a:picLocks noChangeAspect="1"/>
          </p:cNvPicPr>
          <p:nvPr/>
        </p:nvPicPr>
        <p:blipFill>
          <a:blip r:embed="rId3"/>
          <a:srcRect l="2242" t="1768" r="1637" b="2167"/>
          <a:stretch>
            <a:fillRect/>
          </a:stretch>
        </p:blipFill>
        <p:spPr bwMode="auto">
          <a:xfrm>
            <a:off x="6684963" y="1881188"/>
            <a:ext cx="3917950" cy="391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10"/>
          <p:cNvPicPr>
            <a:picLocks noChangeAspect="1"/>
          </p:cNvPicPr>
          <p:nvPr/>
        </p:nvPicPr>
        <p:blipFill>
          <a:blip r:embed="rId4"/>
          <a:srcRect t="2359"/>
          <a:stretch>
            <a:fillRect/>
          </a:stretch>
        </p:blipFill>
        <p:spPr bwMode="auto">
          <a:xfrm>
            <a:off x="441325" y="1146175"/>
            <a:ext cx="6176963" cy="5586413"/>
          </a:xfrm>
          <a:prstGeom prst="rect">
            <a:avLst/>
          </a:prstGeom>
          <a:noFill/>
          <a:ln w="19050" cmpd="thickThin">
            <a:solidFill>
              <a:srgbClr val="3366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694988" cy="7561263"/>
          </a:xfrm>
        </p:spPr>
      </p:pic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6138863" y="6732588"/>
            <a:ext cx="4554537" cy="5826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4306" tIns="52153" rIns="104306" bIns="52153">
            <a:spAutoFit/>
          </a:bodyPr>
          <a:lstStyle>
            <a:defPPr>
              <a:defRPr lang="ru-RU"/>
            </a:defPPr>
            <a:lvl1pPr marL="285750" lvl="0" indent="-28575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defRPr sz="1500" b="1">
                <a:solidFill>
                  <a:srgbClr val="1D3A57"/>
                </a:solidFill>
                <a:latin typeface="Arial Black" pitchFamily="34" charset="0"/>
                <a:ea typeface="Batang" pitchFamily="18" charset="-127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pPr defTabSz="995501">
              <a:lnSpc>
                <a:spcPct val="10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ru-RU" sz="1350" dirty="0"/>
              <a:t>Предложения по развитию системы ЛРТ в Санкт-Петербургской </a:t>
            </a:r>
            <a:r>
              <a:rPr lang="ru-RU" sz="1350" dirty="0" smtClean="0"/>
              <a:t>агломерации</a:t>
            </a:r>
          </a:p>
          <a:p>
            <a:pPr marL="0" indent="0" defTabSz="995501">
              <a:lnSpc>
                <a:spcPct val="10000"/>
              </a:lnSpc>
              <a:spcAft>
                <a:spcPts val="0"/>
              </a:spcAft>
              <a:buClr>
                <a:srgbClr val="C00000"/>
              </a:buClr>
              <a:buFontTx/>
              <a:buNone/>
              <a:defRPr/>
            </a:pPr>
            <a:endParaRPr lang="ru-RU" sz="1350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8682038" y="6372225"/>
            <a:ext cx="1758950" cy="376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550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484" name="Рисунок 1"/>
          <p:cNvPicPr>
            <a:picLocks noChangeAspect="1"/>
          </p:cNvPicPr>
          <p:nvPr/>
        </p:nvPicPr>
        <p:blipFill>
          <a:blip r:embed="rId4"/>
          <a:srcRect l="2943" r="3316"/>
          <a:stretch>
            <a:fillRect/>
          </a:stretch>
        </p:blipFill>
        <p:spPr bwMode="auto">
          <a:xfrm>
            <a:off x="17463" y="334963"/>
            <a:ext cx="6192837" cy="6891337"/>
          </a:xfrm>
          <a:prstGeom prst="rect">
            <a:avLst/>
          </a:prstGeom>
          <a:noFill/>
          <a:ln w="19050" cmpd="thickThin">
            <a:solidFill>
              <a:srgbClr val="336699"/>
            </a:solidFill>
            <a:miter lim="800000"/>
            <a:headEnd/>
            <a:tailEnd/>
          </a:ln>
        </p:spPr>
      </p:pic>
      <p:pic>
        <p:nvPicPr>
          <p:cNvPr id="20485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2463" y="468313"/>
            <a:ext cx="3113087" cy="624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Box 23"/>
          <p:cNvSpPr txBox="1">
            <a:spLocks noChangeArrowheads="1"/>
          </p:cNvSpPr>
          <p:nvPr/>
        </p:nvSpPr>
        <p:spPr bwMode="auto">
          <a:xfrm>
            <a:off x="6651625" y="323850"/>
            <a:ext cx="37893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>
              <a:spcBef>
                <a:spcPts val="2400"/>
              </a:spcBef>
            </a:pPr>
            <a:r>
              <a:rPr lang="ru-RU" sz="1100" b="1" i="1">
                <a:solidFill>
                  <a:srgbClr val="1B3651"/>
                </a:solidFill>
                <a:cs typeface="Arial" charset="0"/>
              </a:rPr>
              <a:t>Условные обозначения: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694988" cy="7561263"/>
          </a:xfrm>
        </p:spPr>
      </p:pic>
      <p:grpSp>
        <p:nvGrpSpPr>
          <p:cNvPr id="21506" name="Группа 3"/>
          <p:cNvGrpSpPr>
            <a:grpSpLocks/>
          </p:cNvGrpSpPr>
          <p:nvPr/>
        </p:nvGrpSpPr>
        <p:grpSpPr bwMode="auto">
          <a:xfrm>
            <a:off x="6526213" y="6372225"/>
            <a:ext cx="4011612" cy="901700"/>
            <a:chOff x="6309807" y="6372919"/>
            <a:chExt cx="4293477" cy="901198"/>
          </a:xfrm>
        </p:grpSpPr>
        <p:sp>
          <p:nvSpPr>
            <p:cNvPr id="21510" name="TextBox 23"/>
            <p:cNvSpPr txBox="1">
              <a:spLocks noChangeArrowheads="1"/>
            </p:cNvSpPr>
            <p:nvPr/>
          </p:nvSpPr>
          <p:spPr bwMode="auto">
            <a:xfrm>
              <a:off x="6309807" y="6772746"/>
              <a:ext cx="4293477" cy="5013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>
              <a:spAutoFit/>
            </a:bodyPr>
            <a:lstStyle/>
            <a:p>
              <a:pPr marL="285750" indent="-285750">
                <a:buClr>
                  <a:srgbClr val="C00000"/>
                </a:buClr>
                <a:buFont typeface="Wingdings" pitchFamily="2" charset="2"/>
                <a:buChar char="v"/>
              </a:pPr>
              <a:r>
                <a:rPr lang="ru-RU" sz="1300" b="1" dirty="0">
                  <a:solidFill>
                    <a:srgbClr val="00385E"/>
                  </a:solidFill>
                  <a:latin typeface="Arial Black" pitchFamily="34" charset="0"/>
                  <a:ea typeface="Batang"/>
                  <a:cs typeface="Batang"/>
                </a:rPr>
                <a:t>Возможность использования коридоров ЛЭП для линий ЛРТ 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8503269" y="6372919"/>
              <a:ext cx="2100015" cy="431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955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21507" name="TextBox 23"/>
          <p:cNvSpPr txBox="1">
            <a:spLocks noChangeArrowheads="1"/>
          </p:cNvSpPr>
          <p:nvPr/>
        </p:nvSpPr>
        <p:spPr bwMode="auto">
          <a:xfrm>
            <a:off x="6570663" y="2052638"/>
            <a:ext cx="39671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>
              <a:spcBef>
                <a:spcPts val="2400"/>
              </a:spcBef>
            </a:pPr>
            <a:r>
              <a:rPr lang="ru-RU" sz="1100" b="1" i="1">
                <a:solidFill>
                  <a:srgbClr val="1B3651"/>
                </a:solidFill>
                <a:cs typeface="Arial" charset="0"/>
              </a:rPr>
              <a:t>Условные обозначения:</a:t>
            </a:r>
          </a:p>
        </p:txBody>
      </p:sp>
      <p:pic>
        <p:nvPicPr>
          <p:cNvPr id="2150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9863" y="2268538"/>
            <a:ext cx="417353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1"/>
          <p:cNvPicPr>
            <a:picLocks noChangeAspect="1"/>
          </p:cNvPicPr>
          <p:nvPr/>
        </p:nvPicPr>
        <p:blipFill>
          <a:blip r:embed="rId4"/>
          <a:srcRect l="1894" r="3188" b="10371"/>
          <a:stretch>
            <a:fillRect/>
          </a:stretch>
        </p:blipFill>
        <p:spPr bwMode="auto">
          <a:xfrm>
            <a:off x="233363" y="1044575"/>
            <a:ext cx="6280150" cy="6227763"/>
          </a:xfrm>
          <a:prstGeom prst="rect">
            <a:avLst/>
          </a:prstGeom>
          <a:noFill/>
          <a:ln w="19050" cmpd="thickThin">
            <a:solidFill>
              <a:srgbClr val="3366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694988" cy="7561263"/>
          </a:xfrm>
        </p:spPr>
      </p:pic>
      <p:graphicFrame>
        <p:nvGraphicFramePr>
          <p:cNvPr id="22582" name="Group 54"/>
          <p:cNvGraphicFramePr>
            <a:graphicFrameLocks noGrp="1"/>
          </p:cNvGraphicFramePr>
          <p:nvPr/>
        </p:nvGraphicFramePr>
        <p:xfrm>
          <a:off x="1817688" y="1044575"/>
          <a:ext cx="6972300" cy="4833939"/>
        </p:xfrm>
        <a:graphic>
          <a:graphicData uri="http://schemas.openxmlformats.org/drawingml/2006/table">
            <a:tbl>
              <a:tblPr/>
              <a:tblGrid>
                <a:gridCol w="5195887"/>
                <a:gridCol w="1776413"/>
              </a:tblGrid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     Наименование маршрута ЛРТ</a:t>
                      </a:r>
                    </a:p>
                  </a:txBody>
                  <a:tcPr marL="9242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</a:rPr>
                        <a:t>Социальный эффект,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</a:rPr>
                        <a:t>млрд. руб.</a:t>
                      </a:r>
                    </a:p>
                  </a:txBody>
                  <a:tcPr marL="9249" marR="9249" marT="872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ст. м. "Южная" - г. Колпино</a:t>
                      </a:r>
                    </a:p>
                  </a:txBody>
                  <a:tcPr marL="83179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</a:rPr>
                        <a:t>27</a:t>
                      </a:r>
                    </a:p>
                  </a:txBody>
                  <a:tcPr marL="9242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ст. м. "Рыбацкое" - г. Колпино</a:t>
                      </a:r>
                    </a:p>
                  </a:txBody>
                  <a:tcPr marL="83179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</a:rPr>
                        <a:t>25</a:t>
                      </a:r>
                    </a:p>
                  </a:txBody>
                  <a:tcPr marL="9242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ст. м. "Юго-Западная" - г. Красное село</a:t>
                      </a:r>
                    </a:p>
                  </a:txBody>
                  <a:tcPr marL="83179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</a:rPr>
                        <a:t>25</a:t>
                      </a:r>
                    </a:p>
                  </a:txBody>
                  <a:tcPr marL="9242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ст. м. "Купчино" - г. Южный</a:t>
                      </a:r>
                    </a:p>
                  </a:txBody>
                  <a:tcPr marL="83179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</a:rPr>
                        <a:t>23</a:t>
                      </a:r>
                    </a:p>
                  </a:txBody>
                  <a:tcPr marL="9242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ст. м. "Парнас" - г. Сертолово</a:t>
                      </a:r>
                    </a:p>
                  </a:txBody>
                  <a:tcPr marL="83179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</a:rPr>
                        <a:t>22</a:t>
                      </a:r>
                    </a:p>
                  </a:txBody>
                  <a:tcPr marL="9242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ст. м. "Озерки" - г. Сертолово</a:t>
                      </a:r>
                    </a:p>
                  </a:txBody>
                  <a:tcPr marL="83179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</a:rPr>
                        <a:t>20</a:t>
                      </a:r>
                    </a:p>
                  </a:txBody>
                  <a:tcPr marL="9242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ст. м. "пр. Большевиков"  - ст. м. "Озерки"</a:t>
                      </a:r>
                    </a:p>
                  </a:txBody>
                  <a:tcPr marL="83179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</a:rPr>
                        <a:t>19</a:t>
                      </a:r>
                    </a:p>
                  </a:txBody>
                  <a:tcPr marL="9242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ст. м. "Зоопарк" - Конная Лахта</a:t>
                      </a:r>
                    </a:p>
                  </a:txBody>
                  <a:tcPr marL="83179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</a:rPr>
                        <a:t>16</a:t>
                      </a:r>
                    </a:p>
                  </a:txBody>
                  <a:tcPr marL="9242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Стрельна - Наукоград</a:t>
                      </a:r>
                    </a:p>
                  </a:txBody>
                  <a:tcPr marL="83179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</a:rPr>
                        <a:t>10</a:t>
                      </a:r>
                    </a:p>
                  </a:txBody>
                  <a:tcPr marL="9242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ст. м. "Купчино" - аэропорт "Пулково"</a:t>
                      </a:r>
                    </a:p>
                  </a:txBody>
                  <a:tcPr marL="83179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</a:rPr>
                        <a:t>10</a:t>
                      </a:r>
                    </a:p>
                  </a:txBody>
                  <a:tcPr marL="9242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г. Колпино - аэропорт "Пулково" </a:t>
                      </a:r>
                    </a:p>
                  </a:txBody>
                  <a:tcPr marL="83179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</a:rPr>
                        <a:t>7</a:t>
                      </a:r>
                    </a:p>
                  </a:txBody>
                  <a:tcPr marL="9242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ст. м. "Ладожская" - г. Всеволожск</a:t>
                      </a:r>
                    </a:p>
                  </a:txBody>
                  <a:tcPr marL="83179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</a:rPr>
                        <a:t>5</a:t>
                      </a:r>
                    </a:p>
                  </a:txBody>
                  <a:tcPr marL="9242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D3A57"/>
                          </a:solidFill>
                          <a:effectLst/>
                          <a:latin typeface="Arial Narrow" pitchFamily="34" charset="0"/>
                        </a:rPr>
                        <a:t>ст. м. "Коломяжская" – п. Лисий Нос</a:t>
                      </a:r>
                    </a:p>
                  </a:txBody>
                  <a:tcPr marL="83179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Narrow" pitchFamily="34" charset="0"/>
                        </a:rPr>
                        <a:t>5</a:t>
                      </a:r>
                    </a:p>
                  </a:txBody>
                  <a:tcPr marL="9242" marR="9242" marT="8713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73" name="Прямоугольник 14"/>
          <p:cNvSpPr>
            <a:spLocks noChangeArrowheads="1"/>
          </p:cNvSpPr>
          <p:nvPr/>
        </p:nvSpPr>
        <p:spPr bwMode="auto">
          <a:xfrm>
            <a:off x="233363" y="6013450"/>
            <a:ext cx="10250487" cy="719138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104306" tIns="52153" rIns="104306" bIns="52153" anchor="ctr"/>
          <a:lstStyle/>
          <a:p>
            <a:pPr algn="ctr" defTabSz="1090613"/>
            <a:r>
              <a:rPr lang="ru-RU" sz="13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Суммарный социально-экономический эффект составит около 214 млрд. руб./год</a:t>
            </a:r>
          </a:p>
          <a:p>
            <a:pPr algn="ctr" defTabSz="1090613"/>
            <a:r>
              <a:rPr lang="ru-RU" sz="13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Результат развития системы ЛРТ – радикальное участие в решении транспортной </a:t>
            </a:r>
          </a:p>
          <a:p>
            <a:pPr algn="ctr" defTabSz="1090613"/>
            <a:r>
              <a:rPr lang="ru-RU" sz="1300" b="1" dirty="0">
                <a:solidFill>
                  <a:srgbClr val="1D3A57"/>
                </a:solidFill>
                <a:latin typeface="Arial" pitchFamily="34" charset="0"/>
                <a:cs typeface="Arial" pitchFamily="34" charset="0"/>
              </a:rPr>
              <a:t>проблемы за счет повышения приоритета общественного транспорта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8875713" y="1836738"/>
            <a:ext cx="0" cy="3881437"/>
          </a:xfrm>
          <a:prstGeom prst="straightConnector1">
            <a:avLst/>
          </a:prstGeom>
          <a:ln w="38100" cap="sq" cmpd="tri">
            <a:bevel/>
            <a:headEnd type="diamond" w="sm" len="sm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75" name="TextBox 23"/>
          <p:cNvSpPr txBox="1">
            <a:spLocks noChangeArrowheads="1"/>
          </p:cNvSpPr>
          <p:nvPr/>
        </p:nvSpPr>
        <p:spPr bwMode="auto">
          <a:xfrm>
            <a:off x="306388" y="6788150"/>
            <a:ext cx="8269287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1300" b="1" dirty="0">
                <a:solidFill>
                  <a:srgbClr val="1D3A57"/>
                </a:solidFill>
                <a:latin typeface="Arial Black" pitchFamily="34" charset="0"/>
                <a:ea typeface="Batang"/>
                <a:cs typeface="Batang"/>
              </a:rPr>
              <a:t>Предварительные экономические показатели</a:t>
            </a:r>
            <a:r>
              <a:rPr lang="en-US" sz="1300" b="1" dirty="0">
                <a:solidFill>
                  <a:srgbClr val="1D3A57"/>
                </a:solidFill>
                <a:latin typeface="Arial Black" pitchFamily="34" charset="0"/>
                <a:ea typeface="Batang"/>
                <a:cs typeface="Batang"/>
              </a:rPr>
              <a:t>. </a:t>
            </a:r>
            <a:endParaRPr lang="ru-RU" sz="1300" b="1" dirty="0">
              <a:solidFill>
                <a:srgbClr val="1D3A57"/>
              </a:solidFill>
              <a:latin typeface="Arial Black" pitchFamily="34" charset="0"/>
              <a:ea typeface="Batang"/>
              <a:cs typeface="Batang"/>
            </a:endParaRPr>
          </a:p>
          <a:p>
            <a:pPr marL="285750" indent="-285750"/>
            <a:r>
              <a:rPr lang="ru-RU" sz="1300" b="1" dirty="0">
                <a:solidFill>
                  <a:srgbClr val="1D3A57"/>
                </a:solidFill>
                <a:latin typeface="Arial Black" pitchFamily="34" charset="0"/>
                <a:ea typeface="Batang"/>
                <a:cs typeface="Batang"/>
              </a:rPr>
              <a:t>Приоритетность линий ЛРТ по уровню социального эффекта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ирекция_транспорта">
      <a:majorFont>
        <a:latin typeface="Myriad Pro Light SemiCond"/>
        <a:ea typeface=""/>
        <a:cs typeface=""/>
      </a:majorFont>
      <a:minorFont>
        <a:latin typeface="Myriad Pr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1625</Words>
  <Application>Microsoft Office PowerPoint</Application>
  <PresentationFormat>Произвольный</PresentationFormat>
  <Paragraphs>506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Stasya</dc:creator>
  <cp:lastModifiedBy>Самсоненко Анна Сергеевна</cp:lastModifiedBy>
  <cp:revision>89</cp:revision>
  <cp:lastPrinted>2014-03-27T13:57:37Z</cp:lastPrinted>
  <dcterms:created xsi:type="dcterms:W3CDTF">2014-02-17T16:59:34Z</dcterms:created>
  <dcterms:modified xsi:type="dcterms:W3CDTF">2014-04-07T13:27:57Z</dcterms:modified>
</cp:coreProperties>
</file>